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Inter Light"/>
      <p:regular r:id="rId56"/>
      <p:bold r:id="rId57"/>
    </p:embeddedFont>
    <p:embeddedFont>
      <p:font typeface="Inter SemiBold"/>
      <p:regular r:id="rId58"/>
      <p:bold r:id="rId59"/>
    </p:embeddedFont>
    <p:embeddedFont>
      <p:font typeface="Inter"/>
      <p:regular r:id="rId60"/>
      <p:bold r:id="rId61"/>
    </p:embeddedFont>
    <p:embeddedFont>
      <p:font typeface="Bitt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6" roundtripDataSignature="AMtx7mheoT4m8KRWf8IP0MFZjFjG8AxI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itter-regular.fntdata"/><Relationship Id="rId61" Type="http://schemas.openxmlformats.org/officeDocument/2006/relationships/font" Target="fonts/Inter-bold.fntdata"/><Relationship Id="rId20" Type="http://schemas.openxmlformats.org/officeDocument/2006/relationships/slide" Target="slides/slide15.xml"/><Relationship Id="rId64" Type="http://schemas.openxmlformats.org/officeDocument/2006/relationships/font" Target="fonts/Bitter-italic.fntdata"/><Relationship Id="rId63" Type="http://schemas.openxmlformats.org/officeDocument/2006/relationships/font" Target="fonts/Bitter-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Bitter-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nterLight-bold.fntdata"/><Relationship Id="rId12" Type="http://schemas.openxmlformats.org/officeDocument/2006/relationships/slide" Target="slides/slide7.xml"/><Relationship Id="rId56" Type="http://schemas.openxmlformats.org/officeDocument/2006/relationships/font" Target="fonts/InterLight-regular.fntdata"/><Relationship Id="rId15" Type="http://schemas.openxmlformats.org/officeDocument/2006/relationships/slide" Target="slides/slide10.xml"/><Relationship Id="rId59" Type="http://schemas.openxmlformats.org/officeDocument/2006/relationships/font" Target="fonts/InterSemiBold-bold.fntdata"/><Relationship Id="rId14" Type="http://schemas.openxmlformats.org/officeDocument/2006/relationships/slide" Target="slides/slide9.xml"/><Relationship Id="rId58" Type="http://schemas.openxmlformats.org/officeDocument/2006/relationships/font" Target="fonts/Inter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racle.com/en/java/javase/17/docs/api/java.base/java/lang/Deprecated.html" TargetMode="External"/><Relationship Id="rId3" Type="http://schemas.openxmlformats.org/officeDocument/2006/relationships/hyperlink" Target="https://openjdk.java.net/jeps/398" TargetMode="External"/><Relationship Id="rId4" Type="http://schemas.openxmlformats.org/officeDocument/2006/relationships/hyperlink" Target="https://openjdk.java.net/jeps/398" TargetMode="External"/><Relationship Id="rId5" Type="http://schemas.openxmlformats.org/officeDocument/2006/relationships/hyperlink" Target="https://openjdk.java.net/projects/jigsaw/"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8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mbok.org/changelog" TargetMode="External"/><Relationship Id="rId3" Type="http://schemas.openxmlformats.org/officeDocument/2006/relationships/hyperlink" Target="https://github.com/projectlombok/lombok/issues/289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ompatibility.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nit-team/junit5/issues/134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06/06/extra-extra-read-all-about-it-nearly.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dk.java.net/jeps/395" TargetMode="External"/><Relationship Id="rId3" Type="http://schemas.openxmlformats.org/officeDocument/2006/relationships/hyperlink" Target="https://github.com/hcoles/pitest/pull/919" TargetMode="External"/><Relationship Id="rId4" Type="http://schemas.openxmlformats.org/officeDocument/2006/relationships/hyperlink" Target="https://github.com/hcoles/pitest/releases/tag/1.6.9"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assembly-lin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stcontainers.or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working using TDD, we first get a failing test, which confirms that the test runs and fails as expected.  This is an important confirmation.  Then we implement our solution and verify it through the test that we just wrote.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When upgrading Java, the FAIL/PASS cycle is not deployed.  We run the tests and simply make sure that these all PASS.  It is also important to make sure that these ran and produced the same effect.</a:t>
            </a:r>
            <a:endParaRPr/>
          </a:p>
        </p:txBody>
      </p:sp>
      <p:sp>
        <p:nvSpPr>
          <p:cNvPr id="454" name="Google Shape;45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b519e94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fb519e94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b519e94c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b519e94c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yes, but not 100% backwards compatible.  For example, Java 1.5 introduced enum as a new keyword, breaking backwards compatibility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Some libraries take advantage of internal implementations of Java that were not expected to be used by others.  These internal implementations change without notice, and things that depend on them will stop 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Java API is evolving and things change there too.  Java 5 introduced the new @Deprecated annotation (</a:t>
            </a:r>
            <a:r>
              <a:rPr lang="en" u="sng">
                <a:solidFill>
                  <a:schemeClr val="hlink"/>
                </a:solidFill>
                <a:hlinkClick r:id="rId2"/>
              </a:rPr>
              <a:t>https://docs.oracle.com/en/java/javase/17/docs/api/java.base/java/lang/Deprecated.html</a:t>
            </a:r>
            <a:r>
              <a:rPr lang="en"/>
              <a:t>), marking APIs that should be avoided.  In Java 9, this annotation was enhanced and included the forRemoval property, indicating that this entry will be removed in a future release. Deprecated entries, such as the Applet (</a:t>
            </a:r>
            <a:r>
              <a:rPr lang="en" u="sng">
                <a:solidFill>
                  <a:schemeClr val="hlink"/>
                </a:solidFill>
                <a:hlinkClick r:id="rId3"/>
              </a:rPr>
              <a:t>https://openjdk.java.net/jeps/398</a:t>
            </a:r>
            <a:r>
              <a:rPr lang="en"/>
              <a:t>) and the Security Manager (</a:t>
            </a:r>
            <a:r>
              <a:rPr lang="en" u="sng">
                <a:solidFill>
                  <a:schemeClr val="hlink"/>
                </a:solidFill>
                <a:hlinkClick r:id="rId4"/>
              </a:rPr>
              <a:t>https://openjdk.java.net/jeps/398</a:t>
            </a:r>
            <a:r>
              <a:rPr lang="en"/>
              <a:t>), are marked for deletion.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Java 9 also introduced a new encapsulation module which makes it harder for libraries to access areas that were not expected to be accessed (</a:t>
            </a:r>
            <a:r>
              <a:rPr lang="en" u="sng">
                <a:solidFill>
                  <a:schemeClr val="hlink"/>
                </a:solidFill>
                <a:hlinkClick r:id="rId5"/>
              </a:rPr>
              <a:t>https://openjdk.java.net/projects/jigsaw/</a:t>
            </a:r>
            <a:r>
              <a:rPr lang="en"/>
              <a:t>).  These encapsulations are getting stronger with newer releases.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d2a2b0a5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fd2a2b0a5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d2a2b0a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d2a2b0a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https://openjdk.java.net/jeps/385</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d2a2b0a5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fd2a2b0a5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d2a2b0a5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d2a2b0a5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Lombok 1.18.20 and above support Java 17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d2a2b0a5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d2a2b0a5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b519e94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b519e94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problems that Spring Boot addressed was actually this - compatibility between </a:t>
            </a:r>
            <a:r>
              <a:rPr lang="en"/>
              <a:t>dependencies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Recently we encountered an issue when updating Lombok from v1.18.12 to the latest v1.18.22 (</a:t>
            </a:r>
            <a:r>
              <a:rPr lang="en" u="sng">
                <a:solidFill>
                  <a:schemeClr val="hlink"/>
                </a:solidFill>
                <a:hlinkClick r:id="rId2"/>
              </a:rPr>
              <a:t>https://projectlombok.org/changelog</a:t>
            </a:r>
            <a:r>
              <a:rPr lang="en"/>
              <a:t>).  The newer version of Lombok affected the way it interacts with Jackson, and a particular JSON object was not properly deserialized.  The issue was related to date/time with timezone and when a format was specified in the Jackson annotation.  Luckily we had tests that caught this issue at build time.  Lombok added support for Java 17 in v1.18.22 (as part of </a:t>
            </a:r>
            <a:r>
              <a:rPr lang="en" u="sng">
                <a:solidFill>
                  <a:schemeClr val="hlink"/>
                </a:solidFill>
                <a:hlinkClick r:id="rId3"/>
              </a:rPr>
              <a:t>https://github.com/projectlombok/lombok/issues/2898</a:t>
            </a:r>
            <a:r>
              <a:rPr lang="en"/>
              <a:t>).  This means that we cannot switch to Java 17 yet, before we iron out these issues.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d2a2b0a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d2a2b0a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d2a2b0a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d2a2b0a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b519e9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b519e9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Gradle 7.1.1 does not support Java 17</a:t>
            </a:r>
            <a:endParaRPr>
              <a:solidFill>
                <a:schemeClr val="dk1"/>
              </a:solidFill>
            </a:endParaRPr>
          </a:p>
          <a:p>
            <a:pPr indent="0" lvl="0" marL="0" rtl="0" algn="l">
              <a:spcBef>
                <a:spcPts val="0"/>
              </a:spcBef>
              <a:spcAft>
                <a:spcPts val="0"/>
              </a:spcAft>
              <a:buNone/>
            </a:pPr>
            <a:r>
              <a:rPr lang="en">
                <a:solidFill>
                  <a:schemeClr val="dk1"/>
                </a:solidFill>
              </a:rPr>
              <a:t>Plugins working in version Gradle 6 may not work in Gradle 7</a:t>
            </a:r>
            <a:endParaRPr>
              <a:solidFill>
                <a:schemeClr val="dk1"/>
              </a:solidFill>
            </a:endParaRPr>
          </a:p>
          <a:p>
            <a:pPr indent="0" lvl="0" marL="0" rtl="0" algn="l">
              <a:spcBef>
                <a:spcPts val="0"/>
              </a:spcBef>
              <a:spcAft>
                <a:spcPts val="0"/>
              </a:spcAft>
              <a:buNone/>
            </a:pPr>
            <a:r>
              <a:rPr lang="en">
                <a:solidFill>
                  <a:schemeClr val="dk1"/>
                </a:solidFill>
              </a:rPr>
              <a:t>Plugin configuration may have changed between versions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can you be certain that the tasks, such as tests, running before are still running now?</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d2a2b0a5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d2a2b0a5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https://docs.gradle.org/current/userguide/compatibility.html</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b519e94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b519e94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Switching from JUnit 4 to JUnit 5 may not be as trivial as you think.  For example, our JUnit 5 tests were not running in the pipeline, but worked well from the IDE.  The issue was related to the Maven surefire plugin version (</a:t>
            </a:r>
            <a:r>
              <a:rPr lang="en" u="sng">
                <a:solidFill>
                  <a:schemeClr val="hlink"/>
                </a:solidFill>
                <a:hlinkClick r:id="rId2"/>
              </a:rPr>
              <a:t>https://github.com/junit-team/junit5/issues/1341</a:t>
            </a:r>
            <a:r>
              <a:rPr lang="en"/>
              <a:t>), which was fixed in version 2.22.0.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d2a2b0a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d2a2b0a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d2a2b0a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d2a2b0a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fd2a2b0a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fd2a2b0a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b519e94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b519e94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important </a:t>
            </a:r>
            <a:r>
              <a:rPr lang="en">
                <a:solidFill>
                  <a:schemeClr val="dk1"/>
                </a:solidFill>
              </a:rPr>
              <a:t>metric</a:t>
            </a:r>
            <a:r>
              <a:rPr lang="en">
                <a:solidFill>
                  <a:schemeClr val="dk1"/>
                </a:solidFill>
              </a:rPr>
              <a:t> is code </a:t>
            </a:r>
            <a:r>
              <a:rPr lang="en">
                <a:solidFill>
                  <a:schemeClr val="dk1"/>
                </a:solidFill>
              </a:rPr>
              <a:t>converge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updating the tooling, like Gradle, Sonarcube, PIT mutation testing, you don't go through the small red/green development flow that we enjoy during development.  This makes it harder to measure the impact of this change on the project.  One needs to be careful in managing expectations and making sure that these are met.  For example, if code coverage was 88% before the update, then this should remain the same after the update and if it changes the changes are expected.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d2a2b0a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d2a2b0a5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d2a2b0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d2a2b0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d2a2b0a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d2a2b0a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d2a2b0a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d2a2b0a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Puzzlers Traps, Pitfalls, and Corner Cases</a:t>
            </a:r>
            <a:endParaRPr/>
          </a:p>
          <a:p>
            <a:pPr indent="-298450" lvl="0" marL="457200" rtl="0" algn="l">
              <a:spcBef>
                <a:spcPts val="0"/>
              </a:spcBef>
              <a:spcAft>
                <a:spcPts val="0"/>
              </a:spcAft>
              <a:buSzPts val="1100"/>
              <a:buChar char="●"/>
            </a:pPr>
            <a:r>
              <a:rPr lang="en"/>
              <a:t>Puzzle 28: Looper</a:t>
            </a:r>
            <a:endParaRPr/>
          </a:p>
          <a:p>
            <a:pPr indent="-298450" lvl="0" marL="457200" rtl="0" algn="l">
              <a:spcBef>
                <a:spcPts val="0"/>
              </a:spcBef>
              <a:spcAft>
                <a:spcPts val="0"/>
              </a:spcAft>
              <a:buSzPts val="1100"/>
              <a:buChar char="●"/>
            </a:pPr>
            <a:r>
              <a:rPr lang="en"/>
              <a:t>Puzzle 34: Down for the Count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d2a2b0a5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fd2a2b0a5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https://ai.googleblog.com/2006/06/extra-extra-read-all-about-it-nearly.html</a:t>
            </a: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b519e94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b519e94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not all tooling supports the latest versions of Java and some take time to adopt.  Records were released as part of Java 16 on March 16, 2021 (</a:t>
            </a:r>
            <a:r>
              <a:rPr lang="en" u="sng">
                <a:solidFill>
                  <a:schemeClr val="hlink"/>
                </a:solidFill>
                <a:hlinkClick r:id="rId2"/>
              </a:rPr>
              <a:t>https://openjdk.java.net/jeps/395</a:t>
            </a:r>
            <a:r>
              <a:rPr lang="en"/>
              <a:t>).   PIT mutation testing, was not ignoring the method generated by the compiler and was showing low coverage just because of that.  This was addressed in version 1.6.9 (</a:t>
            </a:r>
            <a:r>
              <a:rPr lang="en" u="sng">
                <a:solidFill>
                  <a:schemeClr val="hlink"/>
                </a:solidFill>
                <a:hlinkClick r:id="rId3"/>
              </a:rPr>
              <a:t>https://github.com/hcoles/pitest/pull/919</a:t>
            </a:r>
            <a:r>
              <a:rPr lang="en"/>
              <a:t>), released on August 12, 2021 (</a:t>
            </a:r>
            <a:r>
              <a:rPr lang="en" u="sng">
                <a:solidFill>
                  <a:schemeClr val="hlink"/>
                </a:solidFill>
                <a:hlinkClick r:id="rId4"/>
              </a:rPr>
              <a:t>https://github.com/hcoles/pitest/releases/tag/1.6.9</a:t>
            </a:r>
            <a:r>
              <a:rPr lang="en"/>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d2a2b0a5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fd2a2b0a5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https://www.britannica.com/technology/assembly-line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b519e94ce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fb519e94c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d2a2b0a5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fd2a2b0a5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d2a2b0a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d2a2b0a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functional test is not part of the application and can be in any programming language we want.  We have two independent code-bases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a:t>
            </a:r>
            <a:r>
              <a:rPr lang="en"/>
              <a:t>pp</a:t>
            </a:r>
            <a:endParaRPr/>
          </a:p>
          <a:p>
            <a:pPr indent="-298450" lvl="0" marL="457200" rtl="0" algn="l">
              <a:spcBef>
                <a:spcPts val="0"/>
              </a:spcBef>
              <a:spcAft>
                <a:spcPts val="0"/>
              </a:spcAft>
              <a:buSzPts val="1100"/>
              <a:buChar char="●"/>
            </a:pPr>
            <a:r>
              <a:rPr lang="en"/>
              <a:t>functional-test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used Java and Testcontainers (</a:t>
            </a:r>
            <a:r>
              <a:rPr lang="en" u="sng">
                <a:solidFill>
                  <a:schemeClr val="hlink"/>
                </a:solidFill>
                <a:hlinkClick r:id="rId2"/>
              </a:rPr>
              <a:t>https://www.testcontainers.org/</a:t>
            </a:r>
            <a:r>
              <a:rPr lang="en"/>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 not change the current pipeline and simply add a new </a:t>
            </a:r>
            <a:r>
              <a:rPr lang="en"/>
              <a:t>one.  We do deploy to production even if the new functional tests fail.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stay in this stage until all tests (Java 8 unit/integration+functional tests and Java 11 functional tests).  Any changes made need to work with both versions.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d2a2b0a5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d2a2b0a5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 deploy to production even if the new unit/integration tests fail.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We stay in this stage until all tests (Java 8 unit/integration+functional tests and Java 11 unit/integration+functional tests).  Any changes made need to work with both versions.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d2a2b0a5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d2a2b0a5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push this change alone and not with other code changes.  You need to make sure that the Java 8 pipeline works as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if using toolchain, we can rely on the version installed on the host.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Only push to production, if both path succeed.  The Java 8 image should be created and readily available.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up to now, the development environment is still in Java 8.  The code compiles and passes all tests with both Java 8 and Java 11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fd2a2b0a5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fd2a2b0a5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ready, we can rinse and repeat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fb519e94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fb519e94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3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31"/>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40"/>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40"/>
          <p:cNvSpPr txBox="1"/>
          <p:nvPr>
            <p:ph idx="1" type="body"/>
          </p:nvPr>
        </p:nvSpPr>
        <p:spPr>
          <a:xfrm>
            <a:off x="369000" y="10657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41"/>
          <p:cNvSpPr txBox="1"/>
          <p:nvPr>
            <p:ph idx="1" type="body"/>
          </p:nvPr>
        </p:nvSpPr>
        <p:spPr>
          <a:xfrm>
            <a:off x="374450"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41"/>
          <p:cNvSpPr txBox="1"/>
          <p:nvPr>
            <p:ph idx="2" type="body"/>
          </p:nvPr>
        </p:nvSpPr>
        <p:spPr>
          <a:xfrm>
            <a:off x="4800925" y="1361400"/>
            <a:ext cx="39999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4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1"/>
          <p:cNvSpPr txBox="1"/>
          <p:nvPr>
            <p:ph idx="3" type="subTitle"/>
          </p:nvPr>
        </p:nvSpPr>
        <p:spPr>
          <a:xfrm>
            <a:off x="374450" y="857600"/>
            <a:ext cx="8463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2"/>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7" name="Shape 57"/>
        <p:cNvGrpSpPr/>
        <p:nvPr/>
      </p:nvGrpSpPr>
      <p:grpSpPr>
        <a:xfrm>
          <a:off x="0" y="0"/>
          <a:ext cx="0" cy="0"/>
          <a:chOff x="0" y="0"/>
          <a:chExt cx="0" cy="0"/>
        </a:xfrm>
      </p:grpSpPr>
      <p:sp>
        <p:nvSpPr>
          <p:cNvPr id="58" name="Google Shape;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43"/>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43"/>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43"/>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Font typeface="Inter SemiBold"/>
              <a:buNone/>
              <a:defRPr sz="1600">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62" name="Shape 62"/>
        <p:cNvGrpSpPr/>
        <p:nvPr/>
      </p:nvGrpSpPr>
      <p:grpSpPr>
        <a:xfrm>
          <a:off x="0" y="0"/>
          <a:ext cx="0" cy="0"/>
          <a:chOff x="0" y="0"/>
          <a:chExt cx="0" cy="0"/>
        </a:xfrm>
      </p:grpSpPr>
      <p:sp>
        <p:nvSpPr>
          <p:cNvPr id="63" name="Google Shape;6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4"/>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44"/>
          <p:cNvSpPr txBox="1"/>
          <p:nvPr>
            <p:ph idx="1" type="body"/>
          </p:nvPr>
        </p:nvSpPr>
        <p:spPr>
          <a:xfrm>
            <a:off x="369000" y="1754875"/>
            <a:ext cx="3834300" cy="3022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44"/>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7" name="Google Shape;67;p44"/>
          <p:cNvSpPr txBox="1"/>
          <p:nvPr>
            <p:ph idx="3" type="body"/>
          </p:nvPr>
        </p:nvSpPr>
        <p:spPr>
          <a:xfrm>
            <a:off x="4940700" y="1331700"/>
            <a:ext cx="3834300" cy="24801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45"/>
          <p:cNvSpPr txBox="1"/>
          <p:nvPr>
            <p:ph hasCustomPrompt="1" type="title"/>
          </p:nvPr>
        </p:nvSpPr>
        <p:spPr>
          <a:xfrm>
            <a:off x="4938300" y="1106125"/>
            <a:ext cx="3836700" cy="19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45"/>
          <p:cNvSpPr txBox="1"/>
          <p:nvPr>
            <p:ph idx="1" type="body"/>
          </p:nvPr>
        </p:nvSpPr>
        <p:spPr>
          <a:xfrm>
            <a:off x="4938300" y="3152225"/>
            <a:ext cx="3836700" cy="13008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0"/>
              </a:spcBef>
              <a:spcAft>
                <a:spcPts val="0"/>
              </a:spcAft>
              <a:buSzPts val="2200"/>
              <a:buChar char="●"/>
              <a:defRPr b="1" sz="22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1" name="Google Shape;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2"/>
          <p:cNvPicPr preferRelativeResize="0"/>
          <p:nvPr/>
        </p:nvPicPr>
        <p:blipFill rotWithShape="1">
          <a:blip r:embed="rId2">
            <a:alphaModFix/>
          </a:blip>
          <a:srcRect b="0" l="0" r="0" t="0"/>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34"/>
          <p:cNvSpPr txBox="1"/>
          <p:nvPr>
            <p:ph type="title"/>
          </p:nvPr>
        </p:nvSpPr>
        <p:spPr>
          <a:xfrm>
            <a:off x="369000" y="365700"/>
            <a:ext cx="6367800" cy="44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4100"/>
              <a:buNone/>
              <a:defRPr sz="4100"/>
            </a:lvl2pPr>
            <a:lvl3pPr lvl="2" algn="l">
              <a:lnSpc>
                <a:spcPct val="100000"/>
              </a:lnSpc>
              <a:spcBef>
                <a:spcPts val="0"/>
              </a:spcBef>
              <a:spcAft>
                <a:spcPts val="0"/>
              </a:spcAft>
              <a:buSzPts val="4100"/>
              <a:buNone/>
              <a:defRPr sz="4100"/>
            </a:lvl3pPr>
            <a:lvl4pPr lvl="3" algn="l">
              <a:lnSpc>
                <a:spcPct val="100000"/>
              </a:lnSpc>
              <a:spcBef>
                <a:spcPts val="0"/>
              </a:spcBef>
              <a:spcAft>
                <a:spcPts val="0"/>
              </a:spcAft>
              <a:buSzPts val="4100"/>
              <a:buNone/>
              <a:defRPr sz="4100"/>
            </a:lvl4pPr>
            <a:lvl5pPr lvl="4" algn="l">
              <a:lnSpc>
                <a:spcPct val="100000"/>
              </a:lnSpc>
              <a:spcBef>
                <a:spcPts val="0"/>
              </a:spcBef>
              <a:spcAft>
                <a:spcPts val="0"/>
              </a:spcAft>
              <a:buSzPts val="4100"/>
              <a:buNone/>
              <a:defRPr sz="4100"/>
            </a:lvl5pPr>
            <a:lvl6pPr lvl="5" algn="l">
              <a:lnSpc>
                <a:spcPct val="100000"/>
              </a:lnSpc>
              <a:spcBef>
                <a:spcPts val="0"/>
              </a:spcBef>
              <a:spcAft>
                <a:spcPts val="0"/>
              </a:spcAft>
              <a:buSzPts val="4100"/>
              <a:buNone/>
              <a:defRPr sz="4100"/>
            </a:lvl6pPr>
            <a:lvl7pPr lvl="6" algn="l">
              <a:lnSpc>
                <a:spcPct val="100000"/>
              </a:lnSpc>
              <a:spcBef>
                <a:spcPts val="0"/>
              </a:spcBef>
              <a:spcAft>
                <a:spcPts val="0"/>
              </a:spcAft>
              <a:buSzPts val="4100"/>
              <a:buNone/>
              <a:defRPr sz="4100"/>
            </a:lvl7pPr>
            <a:lvl8pPr lvl="7" algn="l">
              <a:lnSpc>
                <a:spcPct val="100000"/>
              </a:lnSpc>
              <a:spcBef>
                <a:spcPts val="0"/>
              </a:spcBef>
              <a:spcAft>
                <a:spcPts val="0"/>
              </a:spcAft>
              <a:buSzPts val="4100"/>
              <a:buNone/>
              <a:defRPr sz="4100"/>
            </a:lvl8pPr>
            <a:lvl9pPr lvl="8" algn="l">
              <a:lnSpc>
                <a:spcPct val="100000"/>
              </a:lnSpc>
              <a:spcBef>
                <a:spcPts val="0"/>
              </a:spcBef>
              <a:spcAft>
                <a:spcPts val="0"/>
              </a:spcAft>
              <a:buSzPts val="4100"/>
              <a:buNone/>
              <a:defRPr sz="4100"/>
            </a:lvl9pPr>
          </a:lstStyle>
          <a:p/>
        </p:txBody>
      </p:sp>
      <p:sp>
        <p:nvSpPr>
          <p:cNvPr id="22" name="Google Shape;2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23" name="Shape 23"/>
        <p:cNvGrpSpPr/>
        <p:nvPr/>
      </p:nvGrpSpPr>
      <p:grpSpPr>
        <a:xfrm>
          <a:off x="0" y="0"/>
          <a:ext cx="0" cy="0"/>
          <a:chOff x="0" y="0"/>
          <a:chExt cx="0" cy="0"/>
        </a:xfrm>
      </p:grpSpPr>
      <p:sp>
        <p:nvSpPr>
          <p:cNvPr id="24" name="Google Shape;24;p35"/>
          <p:cNvSpPr txBox="1"/>
          <p:nvPr>
            <p:ph type="ctrTitle"/>
          </p:nvPr>
        </p:nvSpPr>
        <p:spPr>
          <a:xfrm>
            <a:off x="369000" y="1289125"/>
            <a:ext cx="4077300" cy="2007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5" name="Google Shape;25;p35"/>
          <p:cNvSpPr txBox="1"/>
          <p:nvPr>
            <p:ph idx="1" type="subTitle"/>
          </p:nvPr>
        </p:nvSpPr>
        <p:spPr>
          <a:xfrm>
            <a:off x="369000" y="3476925"/>
            <a:ext cx="40773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35"/>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8" name="Shape 28"/>
        <p:cNvGrpSpPr/>
        <p:nvPr/>
      </p:nvGrpSpPr>
      <p:grpSpPr>
        <a:xfrm>
          <a:off x="0" y="0"/>
          <a:ext cx="0" cy="0"/>
          <a:chOff x="0" y="0"/>
          <a:chExt cx="0" cy="0"/>
        </a:xfrm>
      </p:grpSpPr>
      <p:sp>
        <p:nvSpPr>
          <p:cNvPr id="29" name="Google Shape;29;p36"/>
          <p:cNvSpPr txBox="1"/>
          <p:nvPr>
            <p:ph type="ctrTitle"/>
          </p:nvPr>
        </p:nvSpPr>
        <p:spPr>
          <a:xfrm>
            <a:off x="369000" y="1289125"/>
            <a:ext cx="4077300" cy="3099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00000"/>
              </a:buClr>
              <a:buSzPts val="3200"/>
              <a:buNone/>
              <a:defRPr sz="3200">
                <a:solidFill>
                  <a:srgbClr val="000000"/>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0" name="Google Shape;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36"/>
          <p:cNvPicPr preferRelativeResize="0"/>
          <p:nvPr/>
        </p:nvPicPr>
        <p:blipFill rotWithShape="1">
          <a:blip r:embed="rId2">
            <a:alphaModFix/>
          </a:blip>
          <a:srcRect b="0" l="0" r="0" t="0"/>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32" name="Shape 32"/>
        <p:cNvGrpSpPr/>
        <p:nvPr/>
      </p:nvGrpSpPr>
      <p:grpSpPr>
        <a:xfrm>
          <a:off x="0" y="0"/>
          <a:ext cx="0" cy="0"/>
          <a:chOff x="0" y="0"/>
          <a:chExt cx="0" cy="0"/>
        </a:xfrm>
      </p:grpSpPr>
      <p:sp>
        <p:nvSpPr>
          <p:cNvPr id="33" name="Google Shape;33;p37"/>
          <p:cNvSpPr txBox="1"/>
          <p:nvPr>
            <p:ph type="title"/>
          </p:nvPr>
        </p:nvSpPr>
        <p:spPr>
          <a:xfrm>
            <a:off x="4938300" y="365700"/>
            <a:ext cx="3836700" cy="3716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Inter"/>
                <a:ea typeface="Inter"/>
                <a:cs typeface="Inter"/>
                <a:sym typeface="Inter"/>
              </a:defRPr>
            </a:lvl2pPr>
            <a:lvl3pPr lvl="2" algn="l">
              <a:lnSpc>
                <a:spcPct val="100000"/>
              </a:lnSpc>
              <a:spcBef>
                <a:spcPts val="0"/>
              </a:spcBef>
              <a:spcAft>
                <a:spcPts val="0"/>
              </a:spcAft>
              <a:buSzPts val="2800"/>
              <a:buNone/>
              <a:defRPr>
                <a:latin typeface="Inter"/>
                <a:ea typeface="Inter"/>
                <a:cs typeface="Inter"/>
                <a:sym typeface="Inter"/>
              </a:defRPr>
            </a:lvl3pPr>
            <a:lvl4pPr lvl="3" algn="l">
              <a:lnSpc>
                <a:spcPct val="100000"/>
              </a:lnSpc>
              <a:spcBef>
                <a:spcPts val="0"/>
              </a:spcBef>
              <a:spcAft>
                <a:spcPts val="0"/>
              </a:spcAft>
              <a:buSzPts val="2800"/>
              <a:buNone/>
              <a:defRPr>
                <a:latin typeface="Inter"/>
                <a:ea typeface="Inter"/>
                <a:cs typeface="Inter"/>
                <a:sym typeface="Inter"/>
              </a:defRPr>
            </a:lvl4pPr>
            <a:lvl5pPr lvl="4" algn="l">
              <a:lnSpc>
                <a:spcPct val="100000"/>
              </a:lnSpc>
              <a:spcBef>
                <a:spcPts val="0"/>
              </a:spcBef>
              <a:spcAft>
                <a:spcPts val="0"/>
              </a:spcAft>
              <a:buSzPts val="2800"/>
              <a:buNone/>
              <a:defRPr>
                <a:latin typeface="Inter"/>
                <a:ea typeface="Inter"/>
                <a:cs typeface="Inter"/>
                <a:sym typeface="Inter"/>
              </a:defRPr>
            </a:lvl5pPr>
            <a:lvl6pPr lvl="5" algn="l">
              <a:lnSpc>
                <a:spcPct val="100000"/>
              </a:lnSpc>
              <a:spcBef>
                <a:spcPts val="0"/>
              </a:spcBef>
              <a:spcAft>
                <a:spcPts val="0"/>
              </a:spcAft>
              <a:buSzPts val="2800"/>
              <a:buNone/>
              <a:defRPr>
                <a:latin typeface="Inter"/>
                <a:ea typeface="Inter"/>
                <a:cs typeface="Inter"/>
                <a:sym typeface="Inter"/>
              </a:defRPr>
            </a:lvl6pPr>
            <a:lvl7pPr lvl="6" algn="l">
              <a:lnSpc>
                <a:spcPct val="100000"/>
              </a:lnSpc>
              <a:spcBef>
                <a:spcPts val="0"/>
              </a:spcBef>
              <a:spcAft>
                <a:spcPts val="0"/>
              </a:spcAft>
              <a:buSzPts val="2800"/>
              <a:buNone/>
              <a:defRPr>
                <a:latin typeface="Inter"/>
                <a:ea typeface="Inter"/>
                <a:cs typeface="Inter"/>
                <a:sym typeface="Inter"/>
              </a:defRPr>
            </a:lvl7pPr>
            <a:lvl8pPr lvl="7" algn="l">
              <a:lnSpc>
                <a:spcPct val="100000"/>
              </a:lnSpc>
              <a:spcBef>
                <a:spcPts val="0"/>
              </a:spcBef>
              <a:spcAft>
                <a:spcPts val="0"/>
              </a:spcAft>
              <a:buSzPts val="2800"/>
              <a:buNone/>
              <a:defRPr>
                <a:latin typeface="Inter"/>
                <a:ea typeface="Inter"/>
                <a:cs typeface="Inter"/>
                <a:sym typeface="Inter"/>
              </a:defRPr>
            </a:lvl8pPr>
            <a:lvl9pPr lvl="8" algn="l">
              <a:lnSpc>
                <a:spcPct val="100000"/>
              </a:lnSpc>
              <a:spcBef>
                <a:spcPts val="0"/>
              </a:spcBef>
              <a:spcAft>
                <a:spcPts val="0"/>
              </a:spcAft>
              <a:buSzPts val="2800"/>
              <a:buNone/>
              <a:defRPr>
                <a:latin typeface="Inter"/>
                <a:ea typeface="Inter"/>
                <a:cs typeface="Inter"/>
                <a:sym typeface="Inter"/>
              </a:defRPr>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35" name="Google Shape;35;p37"/>
          <p:cNvSpPr txBox="1"/>
          <p:nvPr>
            <p:ph idx="1" type="subTitle"/>
          </p:nvPr>
        </p:nvSpPr>
        <p:spPr>
          <a:xfrm>
            <a:off x="4938300" y="4351200"/>
            <a:ext cx="38367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8"/>
          <p:cNvSpPr txBox="1"/>
          <p:nvPr>
            <p:ph type="title"/>
          </p:nvPr>
        </p:nvSpPr>
        <p:spPr>
          <a:xfrm>
            <a:off x="369000" y="2150850"/>
            <a:ext cx="84060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 name="Google Shape;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9" name="Shape 39"/>
        <p:cNvGrpSpPr/>
        <p:nvPr/>
      </p:nvGrpSpPr>
      <p:grpSpPr>
        <a:xfrm>
          <a:off x="0" y="0"/>
          <a:ext cx="0" cy="0"/>
          <a:chOff x="0" y="0"/>
          <a:chExt cx="0" cy="0"/>
        </a:xfrm>
      </p:grpSpPr>
      <p:sp>
        <p:nvSpPr>
          <p:cNvPr id="40" name="Google Shape;40;p39"/>
          <p:cNvSpPr txBox="1"/>
          <p:nvPr>
            <p:ph type="title"/>
          </p:nvPr>
        </p:nvSpPr>
        <p:spPr>
          <a:xfrm>
            <a:off x="369000" y="365700"/>
            <a:ext cx="8406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9"/>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39"/>
          <p:cNvSpPr txBox="1"/>
          <p:nvPr>
            <p:ph idx="2" type="subTitle"/>
          </p:nvPr>
        </p:nvSpPr>
        <p:spPr>
          <a:xfrm>
            <a:off x="374450" y="857600"/>
            <a:ext cx="8406000" cy="426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Bitter"/>
              <a:buNone/>
              <a:defRPr b="1" i="0" sz="2800" u="none" cap="none" strike="noStrike">
                <a:solidFill>
                  <a:schemeClr val="dk1"/>
                </a:solidFill>
                <a:latin typeface="Bitter"/>
                <a:ea typeface="Bitter"/>
                <a:cs typeface="Bitter"/>
                <a:sym typeface="Bitter"/>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Inter"/>
              <a:buChar char="●"/>
              <a:defRPr b="0" i="0" sz="1600" u="none" cap="none" strike="noStrike">
                <a:solidFill>
                  <a:schemeClr val="dk1"/>
                </a:solidFill>
                <a:latin typeface="Inter"/>
                <a:ea typeface="Inter"/>
                <a:cs typeface="Inter"/>
                <a:sym typeface="Inter"/>
              </a:defRPr>
            </a:lvl1pPr>
            <a:lvl2pPr indent="-304800" lvl="1" marL="914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2pPr>
            <a:lvl3pPr indent="-304800" lvl="2" marL="1371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0"/>
              </a:spcBef>
              <a:spcAft>
                <a:spcPts val="0"/>
              </a:spcAft>
              <a:buClr>
                <a:schemeClr val="dk1"/>
              </a:buClr>
              <a:buSzPts val="1200"/>
              <a:buFont typeface="Inter"/>
              <a:buChar char="■"/>
              <a:defRPr b="0" i="0" sz="1200" u="none" cap="none" strike="noStrike">
                <a:solidFill>
                  <a:schemeClr val="dk1"/>
                </a:solidFill>
                <a:latin typeface="Inter"/>
                <a:ea typeface="Inter"/>
                <a:cs typeface="Inter"/>
                <a:sym typeface="Inter"/>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30"/>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600" u="none" cap="none" strike="noStrike">
                <a:solidFill>
                  <a:srgbClr val="999999"/>
                </a:solidFill>
                <a:latin typeface="Inter"/>
                <a:ea typeface="Inter"/>
                <a:cs typeface="Inter"/>
                <a:sym typeface="Inter"/>
              </a:rPr>
              <a:t>© 2021 Thoughtworks</a:t>
            </a:r>
            <a:endParaRPr b="0"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32.png"/><Relationship Id="rId7"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6.png"/><Relationship Id="rId7"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bit.ly/3bBcw4g"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37.png"/><Relationship Id="rId6" Type="http://schemas.openxmlformats.org/officeDocument/2006/relationships/image" Target="../media/image49.png"/><Relationship Id="rId7" Type="http://schemas.openxmlformats.org/officeDocument/2006/relationships/image" Target="../media/image45.png"/><Relationship Id="rId8"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369000" y="365700"/>
            <a:ext cx="8463300" cy="1723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400"/>
              <a:buNone/>
            </a:pPr>
            <a:r>
              <a:rPr lang="en"/>
              <a:t>Java versions</a:t>
            </a:r>
            <a:endParaRPr/>
          </a:p>
        </p:txBody>
      </p:sp>
      <p:sp>
        <p:nvSpPr>
          <p:cNvPr id="77" name="Google Shape;77;p1"/>
          <p:cNvSpPr txBox="1"/>
          <p:nvPr>
            <p:ph idx="1" type="subTitle"/>
          </p:nvPr>
        </p:nvSpPr>
        <p:spPr>
          <a:xfrm>
            <a:off x="369000" y="2257425"/>
            <a:ext cx="8463300" cy="79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A migration strategy</a:t>
            </a:r>
            <a:endParaRPr/>
          </a:p>
          <a:p>
            <a:pPr indent="0" lvl="0" marL="0" rtl="0" algn="l">
              <a:lnSpc>
                <a:spcPct val="100000"/>
              </a:lnSpc>
              <a:spcBef>
                <a:spcPts val="0"/>
              </a:spcBef>
              <a:spcAft>
                <a:spcPts val="0"/>
              </a:spcAft>
              <a:buSzPts val="2200"/>
              <a:buNone/>
            </a:pPr>
            <a:r>
              <a:rPr lang="en"/>
              <a:t>b</a:t>
            </a:r>
            <a:r>
              <a:rPr lang="en"/>
              <a:t>y Albert Attard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8"/>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8"/>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8"/>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8"/>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8"/>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8"/>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8"/>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8"/>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8"/>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8"/>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8"/>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8"/>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8"/>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8"/>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8"/>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8"/>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8"/>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8"/>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8"/>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8"/>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8"/>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8"/>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8"/>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8"/>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8"/>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8"/>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8"/>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8"/>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8"/>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8"/>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8"/>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8"/>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8"/>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8"/>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8"/>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8"/>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8"/>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8"/>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8"/>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8"/>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8"/>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8"/>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8"/>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8"/>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8"/>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8"/>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8"/>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8"/>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8"/>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8"/>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8"/>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8"/>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8"/>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9"/>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9"/>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9"/>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9"/>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9"/>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9"/>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9"/>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9"/>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9"/>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9"/>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9"/>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9"/>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9"/>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9"/>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9"/>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9"/>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9"/>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9"/>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9"/>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9"/>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9"/>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9"/>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9"/>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9"/>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9"/>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9"/>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9"/>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9"/>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9"/>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9"/>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9"/>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9"/>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9"/>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9"/>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9"/>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9"/>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9"/>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9"/>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9"/>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9"/>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9"/>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9"/>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9"/>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9"/>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9"/>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9"/>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9"/>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9"/>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9"/>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9"/>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9"/>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9"/>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9"/>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9"/>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9"/>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9"/>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9"/>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9"/>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9"/>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9"/>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9"/>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9"/>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9"/>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9"/>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p9"/>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9"/>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9"/>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9"/>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9"/>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9"/>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9"/>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9"/>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9"/>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9"/>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p9"/>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9"/>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9"/>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9"/>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9"/>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9"/>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9"/>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9"/>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4" name="Google Shape;304;p9"/>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9"/>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6" name="Google Shape;306;p9"/>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9"/>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9"/>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9" name="Google Shape;309;p9"/>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9"/>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9"/>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9"/>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9"/>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9"/>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9"/>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9"/>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9"/>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9"/>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9"/>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5" name="Google Shape;325;p10"/>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10"/>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10"/>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10"/>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10"/>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0"/>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1" name="Google Shape;331;p10"/>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2" name="Google Shape;332;p10"/>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10"/>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p10"/>
          <p:cNvSpPr/>
          <p:nvPr/>
        </p:nvSpPr>
        <p:spPr>
          <a:xfrm>
            <a:off x="1066287"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0"/>
          <p:cNvSpPr/>
          <p:nvPr/>
        </p:nvSpPr>
        <p:spPr>
          <a:xfrm>
            <a:off x="1500463"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p10"/>
          <p:cNvSpPr/>
          <p:nvPr/>
        </p:nvSpPr>
        <p:spPr>
          <a:xfrm>
            <a:off x="1934639"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10"/>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p10"/>
          <p:cNvSpPr/>
          <p:nvPr/>
        </p:nvSpPr>
        <p:spPr>
          <a:xfrm>
            <a:off x="1934639"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10"/>
          <p:cNvSpPr/>
          <p:nvPr/>
        </p:nvSpPr>
        <p:spPr>
          <a:xfrm>
            <a:off x="2368815"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10"/>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10"/>
          <p:cNvSpPr/>
          <p:nvPr/>
        </p:nvSpPr>
        <p:spPr>
          <a:xfrm>
            <a:off x="3237167"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10"/>
          <p:cNvSpPr/>
          <p:nvPr/>
        </p:nvSpPr>
        <p:spPr>
          <a:xfrm>
            <a:off x="2802991"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p10"/>
          <p:cNvSpPr/>
          <p:nvPr/>
        </p:nvSpPr>
        <p:spPr>
          <a:xfrm>
            <a:off x="3237167"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10"/>
          <p:cNvSpPr/>
          <p:nvPr/>
        </p:nvSpPr>
        <p:spPr>
          <a:xfrm>
            <a:off x="3671343"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10"/>
          <p:cNvSpPr/>
          <p:nvPr/>
        </p:nvSpPr>
        <p:spPr>
          <a:xfrm>
            <a:off x="4105519"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10"/>
          <p:cNvSpPr/>
          <p:nvPr/>
        </p:nvSpPr>
        <p:spPr>
          <a:xfrm>
            <a:off x="3671343"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10"/>
          <p:cNvSpPr/>
          <p:nvPr/>
        </p:nvSpPr>
        <p:spPr>
          <a:xfrm>
            <a:off x="4105519"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0"/>
          <p:cNvSpPr/>
          <p:nvPr/>
        </p:nvSpPr>
        <p:spPr>
          <a:xfrm>
            <a:off x="2802991"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 name="Google Shape;349;p10"/>
          <p:cNvSpPr/>
          <p:nvPr/>
        </p:nvSpPr>
        <p:spPr>
          <a:xfrm>
            <a:off x="3237167"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0" name="Google Shape;350;p10"/>
          <p:cNvSpPr/>
          <p:nvPr/>
        </p:nvSpPr>
        <p:spPr>
          <a:xfrm>
            <a:off x="2802991"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10"/>
          <p:cNvSpPr/>
          <p:nvPr/>
        </p:nvSpPr>
        <p:spPr>
          <a:xfrm>
            <a:off x="3237167"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10"/>
          <p:cNvSpPr/>
          <p:nvPr/>
        </p:nvSpPr>
        <p:spPr>
          <a:xfrm>
            <a:off x="3671343"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10"/>
          <p:cNvSpPr/>
          <p:nvPr/>
        </p:nvSpPr>
        <p:spPr>
          <a:xfrm>
            <a:off x="4105519"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10"/>
          <p:cNvSpPr/>
          <p:nvPr/>
        </p:nvSpPr>
        <p:spPr>
          <a:xfrm>
            <a:off x="3671343"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10"/>
          <p:cNvSpPr/>
          <p:nvPr/>
        </p:nvSpPr>
        <p:spPr>
          <a:xfrm>
            <a:off x="4105519"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 name="Google Shape;356;p10"/>
          <p:cNvSpPr/>
          <p:nvPr/>
        </p:nvSpPr>
        <p:spPr>
          <a:xfrm>
            <a:off x="1066287"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0"/>
          <p:cNvSpPr/>
          <p:nvPr/>
        </p:nvSpPr>
        <p:spPr>
          <a:xfrm>
            <a:off x="1500463"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10"/>
          <p:cNvSpPr/>
          <p:nvPr/>
        </p:nvSpPr>
        <p:spPr>
          <a:xfrm>
            <a:off x="1066287"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10"/>
          <p:cNvSpPr/>
          <p:nvPr/>
        </p:nvSpPr>
        <p:spPr>
          <a:xfrm>
            <a:off x="1500463"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10"/>
          <p:cNvSpPr/>
          <p:nvPr/>
        </p:nvSpPr>
        <p:spPr>
          <a:xfrm>
            <a:off x="1934639"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10"/>
          <p:cNvSpPr/>
          <p:nvPr/>
        </p:nvSpPr>
        <p:spPr>
          <a:xfrm>
            <a:off x="2368815"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0"/>
          <p:cNvSpPr/>
          <p:nvPr/>
        </p:nvSpPr>
        <p:spPr>
          <a:xfrm>
            <a:off x="1934639"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p10"/>
          <p:cNvSpPr/>
          <p:nvPr/>
        </p:nvSpPr>
        <p:spPr>
          <a:xfrm>
            <a:off x="2368815"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10"/>
          <p:cNvSpPr/>
          <p:nvPr/>
        </p:nvSpPr>
        <p:spPr>
          <a:xfrm>
            <a:off x="1066287"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5" name="Google Shape;365;p10"/>
          <p:cNvSpPr/>
          <p:nvPr/>
        </p:nvSpPr>
        <p:spPr>
          <a:xfrm>
            <a:off x="1500463"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0"/>
          <p:cNvSpPr/>
          <p:nvPr/>
        </p:nvSpPr>
        <p:spPr>
          <a:xfrm>
            <a:off x="1066287"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10"/>
          <p:cNvSpPr/>
          <p:nvPr/>
        </p:nvSpPr>
        <p:spPr>
          <a:xfrm>
            <a:off x="1500463"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10"/>
          <p:cNvSpPr/>
          <p:nvPr/>
        </p:nvSpPr>
        <p:spPr>
          <a:xfrm>
            <a:off x="1934639"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10"/>
          <p:cNvSpPr/>
          <p:nvPr/>
        </p:nvSpPr>
        <p:spPr>
          <a:xfrm>
            <a:off x="2368815"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10"/>
          <p:cNvSpPr/>
          <p:nvPr/>
        </p:nvSpPr>
        <p:spPr>
          <a:xfrm>
            <a:off x="1934639"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10"/>
          <p:cNvSpPr/>
          <p:nvPr/>
        </p:nvSpPr>
        <p:spPr>
          <a:xfrm>
            <a:off x="2368815"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10"/>
          <p:cNvSpPr/>
          <p:nvPr/>
        </p:nvSpPr>
        <p:spPr>
          <a:xfrm>
            <a:off x="2802991"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10"/>
          <p:cNvSpPr/>
          <p:nvPr/>
        </p:nvSpPr>
        <p:spPr>
          <a:xfrm>
            <a:off x="3237167"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10"/>
          <p:cNvSpPr/>
          <p:nvPr/>
        </p:nvSpPr>
        <p:spPr>
          <a:xfrm>
            <a:off x="2802991"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0"/>
          <p:cNvSpPr/>
          <p:nvPr/>
        </p:nvSpPr>
        <p:spPr>
          <a:xfrm>
            <a:off x="3237167"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10"/>
          <p:cNvSpPr/>
          <p:nvPr/>
        </p:nvSpPr>
        <p:spPr>
          <a:xfrm>
            <a:off x="3671343"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10"/>
          <p:cNvSpPr/>
          <p:nvPr/>
        </p:nvSpPr>
        <p:spPr>
          <a:xfrm>
            <a:off x="4105519"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10"/>
          <p:cNvSpPr/>
          <p:nvPr/>
        </p:nvSpPr>
        <p:spPr>
          <a:xfrm>
            <a:off x="3671343"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10"/>
          <p:cNvSpPr/>
          <p:nvPr/>
        </p:nvSpPr>
        <p:spPr>
          <a:xfrm>
            <a:off x="4105519"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10"/>
          <p:cNvSpPr/>
          <p:nvPr/>
        </p:nvSpPr>
        <p:spPr>
          <a:xfrm>
            <a:off x="2802991"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10"/>
          <p:cNvSpPr/>
          <p:nvPr/>
        </p:nvSpPr>
        <p:spPr>
          <a:xfrm>
            <a:off x="3237167"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0"/>
          <p:cNvSpPr/>
          <p:nvPr/>
        </p:nvSpPr>
        <p:spPr>
          <a:xfrm>
            <a:off x="2802991"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10"/>
          <p:cNvSpPr/>
          <p:nvPr/>
        </p:nvSpPr>
        <p:spPr>
          <a:xfrm>
            <a:off x="3237167"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4" name="Google Shape;384;p10"/>
          <p:cNvSpPr/>
          <p:nvPr/>
        </p:nvSpPr>
        <p:spPr>
          <a:xfrm>
            <a:off x="3671343"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10"/>
          <p:cNvSpPr/>
          <p:nvPr/>
        </p:nvSpPr>
        <p:spPr>
          <a:xfrm>
            <a:off x="4105519"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10"/>
          <p:cNvSpPr/>
          <p:nvPr/>
        </p:nvSpPr>
        <p:spPr>
          <a:xfrm>
            <a:off x="3671343"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10"/>
          <p:cNvSpPr/>
          <p:nvPr/>
        </p:nvSpPr>
        <p:spPr>
          <a:xfrm>
            <a:off x="4105519"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10"/>
          <p:cNvSpPr/>
          <p:nvPr/>
        </p:nvSpPr>
        <p:spPr>
          <a:xfrm>
            <a:off x="4539695"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10"/>
          <p:cNvSpPr/>
          <p:nvPr/>
        </p:nvSpPr>
        <p:spPr>
          <a:xfrm>
            <a:off x="4973871"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10"/>
          <p:cNvSpPr/>
          <p:nvPr/>
        </p:nvSpPr>
        <p:spPr>
          <a:xfrm>
            <a:off x="4539695"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10"/>
          <p:cNvSpPr/>
          <p:nvPr/>
        </p:nvSpPr>
        <p:spPr>
          <a:xfrm>
            <a:off x="4973871"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10"/>
          <p:cNvSpPr/>
          <p:nvPr/>
        </p:nvSpPr>
        <p:spPr>
          <a:xfrm>
            <a:off x="5408047"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10"/>
          <p:cNvSpPr/>
          <p:nvPr/>
        </p:nvSpPr>
        <p:spPr>
          <a:xfrm>
            <a:off x="5842223"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10"/>
          <p:cNvSpPr/>
          <p:nvPr/>
        </p:nvSpPr>
        <p:spPr>
          <a:xfrm>
            <a:off x="5408047"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10"/>
          <p:cNvSpPr/>
          <p:nvPr/>
        </p:nvSpPr>
        <p:spPr>
          <a:xfrm>
            <a:off x="5842223"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6" name="Google Shape;396;p10"/>
          <p:cNvSpPr/>
          <p:nvPr/>
        </p:nvSpPr>
        <p:spPr>
          <a:xfrm>
            <a:off x="4539695"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10"/>
          <p:cNvSpPr/>
          <p:nvPr/>
        </p:nvSpPr>
        <p:spPr>
          <a:xfrm>
            <a:off x="4973871"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10"/>
          <p:cNvSpPr/>
          <p:nvPr/>
        </p:nvSpPr>
        <p:spPr>
          <a:xfrm>
            <a:off x="4539695"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10"/>
          <p:cNvSpPr/>
          <p:nvPr/>
        </p:nvSpPr>
        <p:spPr>
          <a:xfrm>
            <a:off x="4973871" y="257893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10"/>
          <p:cNvSpPr/>
          <p:nvPr/>
        </p:nvSpPr>
        <p:spPr>
          <a:xfrm>
            <a:off x="5408047"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10"/>
          <p:cNvSpPr/>
          <p:nvPr/>
        </p:nvSpPr>
        <p:spPr>
          <a:xfrm>
            <a:off x="5842223"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10"/>
          <p:cNvSpPr/>
          <p:nvPr/>
        </p:nvSpPr>
        <p:spPr>
          <a:xfrm>
            <a:off x="5408047"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0"/>
          <p:cNvSpPr/>
          <p:nvPr/>
        </p:nvSpPr>
        <p:spPr>
          <a:xfrm>
            <a:off x="5842223" y="257893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0"/>
          <p:cNvSpPr/>
          <p:nvPr/>
        </p:nvSpPr>
        <p:spPr>
          <a:xfrm>
            <a:off x="6276399"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0"/>
          <p:cNvSpPr/>
          <p:nvPr/>
        </p:nvSpPr>
        <p:spPr>
          <a:xfrm>
            <a:off x="6710575"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6" name="Google Shape;406;p10"/>
          <p:cNvSpPr/>
          <p:nvPr/>
        </p:nvSpPr>
        <p:spPr>
          <a:xfrm>
            <a:off x="6276399"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10"/>
          <p:cNvSpPr/>
          <p:nvPr/>
        </p:nvSpPr>
        <p:spPr>
          <a:xfrm>
            <a:off x="6710575" y="342138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8" name="Google Shape;408;p10"/>
          <p:cNvSpPr/>
          <p:nvPr/>
        </p:nvSpPr>
        <p:spPr>
          <a:xfrm>
            <a:off x="7144751" y="384240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0"/>
          <p:cNvSpPr/>
          <p:nvPr/>
        </p:nvSpPr>
        <p:spPr>
          <a:xfrm>
            <a:off x="7578927" y="384239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0" name="Google Shape;410;p10"/>
          <p:cNvSpPr/>
          <p:nvPr/>
        </p:nvSpPr>
        <p:spPr>
          <a:xfrm>
            <a:off x="7144751"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10"/>
          <p:cNvSpPr/>
          <p:nvPr/>
        </p:nvSpPr>
        <p:spPr>
          <a:xfrm>
            <a:off x="7578927" y="342137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10"/>
          <p:cNvSpPr/>
          <p:nvPr/>
        </p:nvSpPr>
        <p:spPr>
          <a:xfrm>
            <a:off x="6276399"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 name="Google Shape;413;p10"/>
          <p:cNvSpPr/>
          <p:nvPr/>
        </p:nvSpPr>
        <p:spPr>
          <a:xfrm>
            <a:off x="6710575"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4" name="Google Shape;414;p10"/>
          <p:cNvSpPr/>
          <p:nvPr/>
        </p:nvSpPr>
        <p:spPr>
          <a:xfrm>
            <a:off x="6276399"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10"/>
          <p:cNvSpPr/>
          <p:nvPr/>
        </p:nvSpPr>
        <p:spPr>
          <a:xfrm>
            <a:off x="6710575" y="257893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10"/>
          <p:cNvSpPr/>
          <p:nvPr/>
        </p:nvSpPr>
        <p:spPr>
          <a:xfrm>
            <a:off x="7144751" y="299995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10"/>
          <p:cNvSpPr/>
          <p:nvPr/>
        </p:nvSpPr>
        <p:spPr>
          <a:xfrm>
            <a:off x="7578927" y="299995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10"/>
          <p:cNvSpPr/>
          <p:nvPr/>
        </p:nvSpPr>
        <p:spPr>
          <a:xfrm>
            <a:off x="7144751"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10"/>
          <p:cNvSpPr/>
          <p:nvPr/>
        </p:nvSpPr>
        <p:spPr>
          <a:xfrm>
            <a:off x="7578927" y="257893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10"/>
          <p:cNvSpPr/>
          <p:nvPr/>
        </p:nvSpPr>
        <p:spPr>
          <a:xfrm>
            <a:off x="4539695" y="215750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10"/>
          <p:cNvSpPr/>
          <p:nvPr/>
        </p:nvSpPr>
        <p:spPr>
          <a:xfrm>
            <a:off x="4973871"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p10"/>
          <p:cNvSpPr/>
          <p:nvPr/>
        </p:nvSpPr>
        <p:spPr>
          <a:xfrm>
            <a:off x="4539695"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10"/>
          <p:cNvSpPr/>
          <p:nvPr/>
        </p:nvSpPr>
        <p:spPr>
          <a:xfrm>
            <a:off x="4973871" y="173648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10"/>
          <p:cNvSpPr/>
          <p:nvPr/>
        </p:nvSpPr>
        <p:spPr>
          <a:xfrm>
            <a:off x="5408047" y="215750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10"/>
          <p:cNvSpPr/>
          <p:nvPr/>
        </p:nvSpPr>
        <p:spPr>
          <a:xfrm>
            <a:off x="5842223"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10"/>
          <p:cNvSpPr/>
          <p:nvPr/>
        </p:nvSpPr>
        <p:spPr>
          <a:xfrm>
            <a:off x="5408047"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10"/>
          <p:cNvSpPr/>
          <p:nvPr/>
        </p:nvSpPr>
        <p:spPr>
          <a:xfrm>
            <a:off x="5842223" y="173648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10"/>
          <p:cNvSpPr/>
          <p:nvPr/>
        </p:nvSpPr>
        <p:spPr>
          <a:xfrm>
            <a:off x="4539695" y="131506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10"/>
          <p:cNvSpPr/>
          <p:nvPr/>
        </p:nvSpPr>
        <p:spPr>
          <a:xfrm>
            <a:off x="4973871"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10"/>
          <p:cNvSpPr/>
          <p:nvPr/>
        </p:nvSpPr>
        <p:spPr>
          <a:xfrm>
            <a:off x="4539695"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10"/>
          <p:cNvSpPr/>
          <p:nvPr/>
        </p:nvSpPr>
        <p:spPr>
          <a:xfrm>
            <a:off x="4973871" y="89404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10"/>
          <p:cNvSpPr/>
          <p:nvPr/>
        </p:nvSpPr>
        <p:spPr>
          <a:xfrm>
            <a:off x="5408047" y="1315060"/>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 name="Google Shape;433;p10"/>
          <p:cNvSpPr/>
          <p:nvPr/>
        </p:nvSpPr>
        <p:spPr>
          <a:xfrm>
            <a:off x="5842223"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p10"/>
          <p:cNvSpPr/>
          <p:nvPr/>
        </p:nvSpPr>
        <p:spPr>
          <a:xfrm>
            <a:off x="5408047"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p10"/>
          <p:cNvSpPr/>
          <p:nvPr/>
        </p:nvSpPr>
        <p:spPr>
          <a:xfrm>
            <a:off x="5842223" y="89403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p10"/>
          <p:cNvSpPr/>
          <p:nvPr/>
        </p:nvSpPr>
        <p:spPr>
          <a:xfrm>
            <a:off x="6276399" y="215750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7" name="Google Shape;437;p10"/>
          <p:cNvSpPr/>
          <p:nvPr/>
        </p:nvSpPr>
        <p:spPr>
          <a:xfrm>
            <a:off x="6710575"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10"/>
          <p:cNvSpPr/>
          <p:nvPr/>
        </p:nvSpPr>
        <p:spPr>
          <a:xfrm>
            <a:off x="6276399"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0"/>
          <p:cNvSpPr/>
          <p:nvPr/>
        </p:nvSpPr>
        <p:spPr>
          <a:xfrm>
            <a:off x="6710575" y="173648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10"/>
          <p:cNvSpPr/>
          <p:nvPr/>
        </p:nvSpPr>
        <p:spPr>
          <a:xfrm>
            <a:off x="7144751" y="2157504"/>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10"/>
          <p:cNvSpPr/>
          <p:nvPr/>
        </p:nvSpPr>
        <p:spPr>
          <a:xfrm>
            <a:off x="7578927" y="21575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10"/>
          <p:cNvSpPr/>
          <p:nvPr/>
        </p:nvSpPr>
        <p:spPr>
          <a:xfrm>
            <a:off x="7144751"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10"/>
          <p:cNvSpPr/>
          <p:nvPr/>
        </p:nvSpPr>
        <p:spPr>
          <a:xfrm>
            <a:off x="7578927" y="173648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10"/>
          <p:cNvSpPr/>
          <p:nvPr/>
        </p:nvSpPr>
        <p:spPr>
          <a:xfrm>
            <a:off x="6276399" y="1315059"/>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10"/>
          <p:cNvSpPr/>
          <p:nvPr/>
        </p:nvSpPr>
        <p:spPr>
          <a:xfrm>
            <a:off x="6710575"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0"/>
          <p:cNvSpPr/>
          <p:nvPr/>
        </p:nvSpPr>
        <p:spPr>
          <a:xfrm>
            <a:off x="6276399"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7" name="Google Shape;447;p10"/>
          <p:cNvSpPr/>
          <p:nvPr/>
        </p:nvSpPr>
        <p:spPr>
          <a:xfrm>
            <a:off x="6710575" y="89403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10"/>
          <p:cNvSpPr/>
          <p:nvPr/>
        </p:nvSpPr>
        <p:spPr>
          <a:xfrm>
            <a:off x="7144751" y="1315058"/>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10"/>
          <p:cNvSpPr/>
          <p:nvPr/>
        </p:nvSpPr>
        <p:spPr>
          <a:xfrm>
            <a:off x="7578927" y="13150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10"/>
          <p:cNvSpPr/>
          <p:nvPr/>
        </p:nvSpPr>
        <p:spPr>
          <a:xfrm>
            <a:off x="7144751"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10"/>
          <p:cNvSpPr/>
          <p:nvPr/>
        </p:nvSpPr>
        <p:spPr>
          <a:xfrm>
            <a:off x="7578927" y="89403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
          <p:cNvSpPr/>
          <p:nvPr/>
        </p:nvSpPr>
        <p:spPr>
          <a:xfrm>
            <a:off x="1066287"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11"/>
          <p:cNvSpPr/>
          <p:nvPr/>
        </p:nvSpPr>
        <p:spPr>
          <a:xfrm>
            <a:off x="1500463"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11"/>
          <p:cNvSpPr/>
          <p:nvPr/>
        </p:nvSpPr>
        <p:spPr>
          <a:xfrm>
            <a:off x="1066287"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11"/>
          <p:cNvSpPr/>
          <p:nvPr/>
        </p:nvSpPr>
        <p:spPr>
          <a:xfrm>
            <a:off x="1500463"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0" name="Google Shape;460;p11"/>
          <p:cNvSpPr/>
          <p:nvPr/>
        </p:nvSpPr>
        <p:spPr>
          <a:xfrm>
            <a:off x="1934639"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1" name="Google Shape;461;p11"/>
          <p:cNvSpPr/>
          <p:nvPr/>
        </p:nvSpPr>
        <p:spPr>
          <a:xfrm>
            <a:off x="2368815"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11"/>
          <p:cNvSpPr/>
          <p:nvPr/>
        </p:nvSpPr>
        <p:spPr>
          <a:xfrm>
            <a:off x="1934639"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3" name="Google Shape;463;p11"/>
          <p:cNvSpPr/>
          <p:nvPr/>
        </p:nvSpPr>
        <p:spPr>
          <a:xfrm>
            <a:off x="2368815"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11"/>
          <p:cNvSpPr/>
          <p:nvPr/>
        </p:nvSpPr>
        <p:spPr>
          <a:xfrm>
            <a:off x="1066287"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5" name="Google Shape;465;p11"/>
          <p:cNvSpPr/>
          <p:nvPr/>
        </p:nvSpPr>
        <p:spPr>
          <a:xfrm>
            <a:off x="1500463"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6" name="Google Shape;466;p11"/>
          <p:cNvSpPr/>
          <p:nvPr/>
        </p:nvSpPr>
        <p:spPr>
          <a:xfrm>
            <a:off x="1066287"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 name="Google Shape;467;p11"/>
          <p:cNvSpPr/>
          <p:nvPr/>
        </p:nvSpPr>
        <p:spPr>
          <a:xfrm>
            <a:off x="1500463"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8" name="Google Shape;468;p11"/>
          <p:cNvSpPr/>
          <p:nvPr/>
        </p:nvSpPr>
        <p:spPr>
          <a:xfrm>
            <a:off x="1934639"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11"/>
          <p:cNvSpPr/>
          <p:nvPr/>
        </p:nvSpPr>
        <p:spPr>
          <a:xfrm>
            <a:off x="2368815"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0" name="Google Shape;470;p11"/>
          <p:cNvSpPr/>
          <p:nvPr/>
        </p:nvSpPr>
        <p:spPr>
          <a:xfrm>
            <a:off x="1934639"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 name="Google Shape;471;p11"/>
          <p:cNvSpPr/>
          <p:nvPr/>
        </p:nvSpPr>
        <p:spPr>
          <a:xfrm>
            <a:off x="2368815"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11"/>
          <p:cNvSpPr/>
          <p:nvPr/>
        </p:nvSpPr>
        <p:spPr>
          <a:xfrm>
            <a:off x="2802991"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11"/>
          <p:cNvSpPr/>
          <p:nvPr/>
        </p:nvSpPr>
        <p:spPr>
          <a:xfrm>
            <a:off x="3237167"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11"/>
          <p:cNvSpPr/>
          <p:nvPr/>
        </p:nvSpPr>
        <p:spPr>
          <a:xfrm>
            <a:off x="2802991"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11"/>
          <p:cNvSpPr/>
          <p:nvPr/>
        </p:nvSpPr>
        <p:spPr>
          <a:xfrm>
            <a:off x="3237167"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11"/>
          <p:cNvSpPr/>
          <p:nvPr/>
        </p:nvSpPr>
        <p:spPr>
          <a:xfrm>
            <a:off x="3671343"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11"/>
          <p:cNvSpPr/>
          <p:nvPr/>
        </p:nvSpPr>
        <p:spPr>
          <a:xfrm>
            <a:off x="4105519"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8" name="Google Shape;478;p11"/>
          <p:cNvSpPr/>
          <p:nvPr/>
        </p:nvSpPr>
        <p:spPr>
          <a:xfrm>
            <a:off x="3671343"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11"/>
          <p:cNvSpPr/>
          <p:nvPr/>
        </p:nvSpPr>
        <p:spPr>
          <a:xfrm>
            <a:off x="4105519"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0" name="Google Shape;480;p11"/>
          <p:cNvSpPr/>
          <p:nvPr/>
        </p:nvSpPr>
        <p:spPr>
          <a:xfrm>
            <a:off x="2802991"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11"/>
          <p:cNvSpPr/>
          <p:nvPr/>
        </p:nvSpPr>
        <p:spPr>
          <a:xfrm>
            <a:off x="3237167"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11"/>
          <p:cNvSpPr/>
          <p:nvPr/>
        </p:nvSpPr>
        <p:spPr>
          <a:xfrm>
            <a:off x="2802991"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 name="Google Shape;483;p11"/>
          <p:cNvSpPr/>
          <p:nvPr/>
        </p:nvSpPr>
        <p:spPr>
          <a:xfrm>
            <a:off x="3237167"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11"/>
          <p:cNvSpPr/>
          <p:nvPr/>
        </p:nvSpPr>
        <p:spPr>
          <a:xfrm>
            <a:off x="3671343"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11"/>
          <p:cNvSpPr/>
          <p:nvPr/>
        </p:nvSpPr>
        <p:spPr>
          <a:xfrm>
            <a:off x="4105519"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6" name="Google Shape;486;p11"/>
          <p:cNvSpPr/>
          <p:nvPr/>
        </p:nvSpPr>
        <p:spPr>
          <a:xfrm>
            <a:off x="3671343"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11"/>
          <p:cNvSpPr/>
          <p:nvPr/>
        </p:nvSpPr>
        <p:spPr>
          <a:xfrm>
            <a:off x="4105519"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8" name="Google Shape;488;p11"/>
          <p:cNvSpPr/>
          <p:nvPr/>
        </p:nvSpPr>
        <p:spPr>
          <a:xfrm>
            <a:off x="1066287"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9" name="Google Shape;489;p11"/>
          <p:cNvSpPr/>
          <p:nvPr/>
        </p:nvSpPr>
        <p:spPr>
          <a:xfrm>
            <a:off x="1500463"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11"/>
          <p:cNvSpPr/>
          <p:nvPr/>
        </p:nvSpPr>
        <p:spPr>
          <a:xfrm>
            <a:off x="1066287"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 name="Google Shape;491;p11"/>
          <p:cNvSpPr/>
          <p:nvPr/>
        </p:nvSpPr>
        <p:spPr>
          <a:xfrm>
            <a:off x="1500463"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2" name="Google Shape;492;p11"/>
          <p:cNvSpPr/>
          <p:nvPr/>
        </p:nvSpPr>
        <p:spPr>
          <a:xfrm>
            <a:off x="1934639"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11"/>
          <p:cNvSpPr/>
          <p:nvPr/>
        </p:nvSpPr>
        <p:spPr>
          <a:xfrm>
            <a:off x="2368815"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11"/>
          <p:cNvSpPr/>
          <p:nvPr/>
        </p:nvSpPr>
        <p:spPr>
          <a:xfrm>
            <a:off x="1934639"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 name="Google Shape;495;p11"/>
          <p:cNvSpPr/>
          <p:nvPr/>
        </p:nvSpPr>
        <p:spPr>
          <a:xfrm>
            <a:off x="2368815"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11"/>
          <p:cNvSpPr/>
          <p:nvPr/>
        </p:nvSpPr>
        <p:spPr>
          <a:xfrm>
            <a:off x="1066287"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7" name="Google Shape;497;p11"/>
          <p:cNvSpPr/>
          <p:nvPr/>
        </p:nvSpPr>
        <p:spPr>
          <a:xfrm>
            <a:off x="1500463"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11"/>
          <p:cNvSpPr/>
          <p:nvPr/>
        </p:nvSpPr>
        <p:spPr>
          <a:xfrm>
            <a:off x="1066287"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11"/>
          <p:cNvSpPr/>
          <p:nvPr/>
        </p:nvSpPr>
        <p:spPr>
          <a:xfrm>
            <a:off x="1500463"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0" name="Google Shape;500;p11"/>
          <p:cNvSpPr/>
          <p:nvPr/>
        </p:nvSpPr>
        <p:spPr>
          <a:xfrm>
            <a:off x="1934639"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1" name="Google Shape;501;p11"/>
          <p:cNvSpPr/>
          <p:nvPr/>
        </p:nvSpPr>
        <p:spPr>
          <a:xfrm>
            <a:off x="2368815"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2" name="Google Shape;502;p11"/>
          <p:cNvSpPr/>
          <p:nvPr/>
        </p:nvSpPr>
        <p:spPr>
          <a:xfrm>
            <a:off x="1934639"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3" name="Google Shape;503;p11"/>
          <p:cNvSpPr/>
          <p:nvPr/>
        </p:nvSpPr>
        <p:spPr>
          <a:xfrm>
            <a:off x="2368815"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11"/>
          <p:cNvSpPr/>
          <p:nvPr/>
        </p:nvSpPr>
        <p:spPr>
          <a:xfrm>
            <a:off x="2802991"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5" name="Google Shape;505;p11"/>
          <p:cNvSpPr/>
          <p:nvPr/>
        </p:nvSpPr>
        <p:spPr>
          <a:xfrm>
            <a:off x="3237167"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11"/>
          <p:cNvSpPr/>
          <p:nvPr/>
        </p:nvSpPr>
        <p:spPr>
          <a:xfrm>
            <a:off x="2802991"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11"/>
          <p:cNvSpPr/>
          <p:nvPr/>
        </p:nvSpPr>
        <p:spPr>
          <a:xfrm>
            <a:off x="3237167"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 name="Google Shape;508;p11"/>
          <p:cNvSpPr/>
          <p:nvPr/>
        </p:nvSpPr>
        <p:spPr>
          <a:xfrm>
            <a:off x="3671343"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11"/>
          <p:cNvSpPr/>
          <p:nvPr/>
        </p:nvSpPr>
        <p:spPr>
          <a:xfrm>
            <a:off x="4105519"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 name="Google Shape;510;p11"/>
          <p:cNvSpPr/>
          <p:nvPr/>
        </p:nvSpPr>
        <p:spPr>
          <a:xfrm>
            <a:off x="3671343"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11"/>
          <p:cNvSpPr/>
          <p:nvPr/>
        </p:nvSpPr>
        <p:spPr>
          <a:xfrm>
            <a:off x="4105519"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11"/>
          <p:cNvSpPr/>
          <p:nvPr/>
        </p:nvSpPr>
        <p:spPr>
          <a:xfrm>
            <a:off x="2802991"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3" name="Google Shape;513;p11"/>
          <p:cNvSpPr/>
          <p:nvPr/>
        </p:nvSpPr>
        <p:spPr>
          <a:xfrm>
            <a:off x="3237167"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4" name="Google Shape;514;p11"/>
          <p:cNvSpPr/>
          <p:nvPr/>
        </p:nvSpPr>
        <p:spPr>
          <a:xfrm>
            <a:off x="2802991"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11"/>
          <p:cNvSpPr/>
          <p:nvPr/>
        </p:nvSpPr>
        <p:spPr>
          <a:xfrm>
            <a:off x="3237167"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11"/>
          <p:cNvSpPr/>
          <p:nvPr/>
        </p:nvSpPr>
        <p:spPr>
          <a:xfrm>
            <a:off x="3671343"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11"/>
          <p:cNvSpPr/>
          <p:nvPr/>
        </p:nvSpPr>
        <p:spPr>
          <a:xfrm>
            <a:off x="4105519"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11"/>
          <p:cNvSpPr/>
          <p:nvPr/>
        </p:nvSpPr>
        <p:spPr>
          <a:xfrm>
            <a:off x="3671343"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11"/>
          <p:cNvSpPr/>
          <p:nvPr/>
        </p:nvSpPr>
        <p:spPr>
          <a:xfrm>
            <a:off x="4105519"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11"/>
          <p:cNvSpPr/>
          <p:nvPr/>
        </p:nvSpPr>
        <p:spPr>
          <a:xfrm>
            <a:off x="4539695" y="38424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11"/>
          <p:cNvSpPr/>
          <p:nvPr/>
        </p:nvSpPr>
        <p:spPr>
          <a:xfrm>
            <a:off x="4973871"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11"/>
          <p:cNvSpPr/>
          <p:nvPr/>
        </p:nvSpPr>
        <p:spPr>
          <a:xfrm>
            <a:off x="4539695"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 name="Google Shape;523;p11"/>
          <p:cNvSpPr/>
          <p:nvPr/>
        </p:nvSpPr>
        <p:spPr>
          <a:xfrm>
            <a:off x="4973871" y="342138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11"/>
          <p:cNvSpPr/>
          <p:nvPr/>
        </p:nvSpPr>
        <p:spPr>
          <a:xfrm>
            <a:off x="5408047" y="3842402"/>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11"/>
          <p:cNvSpPr/>
          <p:nvPr/>
        </p:nvSpPr>
        <p:spPr>
          <a:xfrm>
            <a:off x="5842223"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11"/>
          <p:cNvSpPr/>
          <p:nvPr/>
        </p:nvSpPr>
        <p:spPr>
          <a:xfrm>
            <a:off x="5408047"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7" name="Google Shape;527;p11"/>
          <p:cNvSpPr/>
          <p:nvPr/>
        </p:nvSpPr>
        <p:spPr>
          <a:xfrm>
            <a:off x="5842223" y="342138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 name="Google Shape;528;p11"/>
          <p:cNvSpPr/>
          <p:nvPr/>
        </p:nvSpPr>
        <p:spPr>
          <a:xfrm>
            <a:off x="4539695" y="29999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9" name="Google Shape;529;p11"/>
          <p:cNvSpPr/>
          <p:nvPr/>
        </p:nvSpPr>
        <p:spPr>
          <a:xfrm>
            <a:off x="4973871"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0" name="Google Shape;530;p11"/>
          <p:cNvSpPr/>
          <p:nvPr/>
        </p:nvSpPr>
        <p:spPr>
          <a:xfrm>
            <a:off x="4539695"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1"/>
          <p:cNvSpPr/>
          <p:nvPr/>
        </p:nvSpPr>
        <p:spPr>
          <a:xfrm>
            <a:off x="4973871" y="257893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11"/>
          <p:cNvSpPr/>
          <p:nvPr/>
        </p:nvSpPr>
        <p:spPr>
          <a:xfrm>
            <a:off x="5408047" y="299995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 name="Google Shape;533;p11"/>
          <p:cNvSpPr/>
          <p:nvPr/>
        </p:nvSpPr>
        <p:spPr>
          <a:xfrm>
            <a:off x="5842223"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4" name="Google Shape;534;p11"/>
          <p:cNvSpPr/>
          <p:nvPr/>
        </p:nvSpPr>
        <p:spPr>
          <a:xfrm>
            <a:off x="5408047"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 name="Google Shape;535;p11"/>
          <p:cNvSpPr/>
          <p:nvPr/>
        </p:nvSpPr>
        <p:spPr>
          <a:xfrm>
            <a:off x="5842223" y="257893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6" name="Google Shape;536;p11"/>
          <p:cNvSpPr/>
          <p:nvPr/>
        </p:nvSpPr>
        <p:spPr>
          <a:xfrm>
            <a:off x="6276399" y="384240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11"/>
          <p:cNvSpPr/>
          <p:nvPr/>
        </p:nvSpPr>
        <p:spPr>
          <a:xfrm>
            <a:off x="6710575"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 name="Google Shape;538;p11"/>
          <p:cNvSpPr/>
          <p:nvPr/>
        </p:nvSpPr>
        <p:spPr>
          <a:xfrm>
            <a:off x="6276399"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9" name="Google Shape;539;p11"/>
          <p:cNvSpPr/>
          <p:nvPr/>
        </p:nvSpPr>
        <p:spPr>
          <a:xfrm>
            <a:off x="6710575" y="342138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11"/>
          <p:cNvSpPr/>
          <p:nvPr/>
        </p:nvSpPr>
        <p:spPr>
          <a:xfrm>
            <a:off x="7144751" y="384240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11"/>
          <p:cNvSpPr/>
          <p:nvPr/>
        </p:nvSpPr>
        <p:spPr>
          <a:xfrm>
            <a:off x="7578927" y="384239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11"/>
          <p:cNvSpPr/>
          <p:nvPr/>
        </p:nvSpPr>
        <p:spPr>
          <a:xfrm>
            <a:off x="7144751"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11"/>
          <p:cNvSpPr/>
          <p:nvPr/>
        </p:nvSpPr>
        <p:spPr>
          <a:xfrm>
            <a:off x="7578927" y="342137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11"/>
          <p:cNvSpPr/>
          <p:nvPr/>
        </p:nvSpPr>
        <p:spPr>
          <a:xfrm>
            <a:off x="6276399" y="299995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11"/>
          <p:cNvSpPr/>
          <p:nvPr/>
        </p:nvSpPr>
        <p:spPr>
          <a:xfrm>
            <a:off x="6710575"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11"/>
          <p:cNvSpPr/>
          <p:nvPr/>
        </p:nvSpPr>
        <p:spPr>
          <a:xfrm>
            <a:off x="6276399"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11"/>
          <p:cNvSpPr/>
          <p:nvPr/>
        </p:nvSpPr>
        <p:spPr>
          <a:xfrm>
            <a:off x="6710575" y="257893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11"/>
          <p:cNvSpPr/>
          <p:nvPr/>
        </p:nvSpPr>
        <p:spPr>
          <a:xfrm>
            <a:off x="7144751" y="299995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9" name="Google Shape;549;p11"/>
          <p:cNvSpPr/>
          <p:nvPr/>
        </p:nvSpPr>
        <p:spPr>
          <a:xfrm>
            <a:off x="7578927" y="299995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11"/>
          <p:cNvSpPr/>
          <p:nvPr/>
        </p:nvSpPr>
        <p:spPr>
          <a:xfrm>
            <a:off x="7144751"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11"/>
          <p:cNvSpPr/>
          <p:nvPr/>
        </p:nvSpPr>
        <p:spPr>
          <a:xfrm>
            <a:off x="7578927" y="257893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2" name="Google Shape;552;p11"/>
          <p:cNvSpPr/>
          <p:nvPr/>
        </p:nvSpPr>
        <p:spPr>
          <a:xfrm>
            <a:off x="4539695" y="215750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11"/>
          <p:cNvSpPr/>
          <p:nvPr/>
        </p:nvSpPr>
        <p:spPr>
          <a:xfrm>
            <a:off x="4973871"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11"/>
          <p:cNvSpPr/>
          <p:nvPr/>
        </p:nvSpPr>
        <p:spPr>
          <a:xfrm>
            <a:off x="4539695"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 name="Google Shape;555;p11"/>
          <p:cNvSpPr/>
          <p:nvPr/>
        </p:nvSpPr>
        <p:spPr>
          <a:xfrm>
            <a:off x="4973871" y="173648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11"/>
          <p:cNvSpPr/>
          <p:nvPr/>
        </p:nvSpPr>
        <p:spPr>
          <a:xfrm>
            <a:off x="5408047" y="2157506"/>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11"/>
          <p:cNvSpPr/>
          <p:nvPr/>
        </p:nvSpPr>
        <p:spPr>
          <a:xfrm>
            <a:off x="5842223"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11"/>
          <p:cNvSpPr/>
          <p:nvPr/>
        </p:nvSpPr>
        <p:spPr>
          <a:xfrm>
            <a:off x="5408047"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9" name="Google Shape;559;p11"/>
          <p:cNvSpPr/>
          <p:nvPr/>
        </p:nvSpPr>
        <p:spPr>
          <a:xfrm>
            <a:off x="5842223" y="173648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0" name="Google Shape;560;p11"/>
          <p:cNvSpPr/>
          <p:nvPr/>
        </p:nvSpPr>
        <p:spPr>
          <a:xfrm>
            <a:off x="4539695" y="1315061"/>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1" name="Google Shape;561;p11"/>
          <p:cNvSpPr/>
          <p:nvPr/>
        </p:nvSpPr>
        <p:spPr>
          <a:xfrm>
            <a:off x="4973871"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11"/>
          <p:cNvSpPr/>
          <p:nvPr/>
        </p:nvSpPr>
        <p:spPr>
          <a:xfrm>
            <a:off x="4539695"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3" name="Google Shape;563;p11"/>
          <p:cNvSpPr/>
          <p:nvPr/>
        </p:nvSpPr>
        <p:spPr>
          <a:xfrm>
            <a:off x="4973871" y="89404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11"/>
          <p:cNvSpPr/>
          <p:nvPr/>
        </p:nvSpPr>
        <p:spPr>
          <a:xfrm>
            <a:off x="5408047" y="1315060"/>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 name="Google Shape;565;p11"/>
          <p:cNvSpPr/>
          <p:nvPr/>
        </p:nvSpPr>
        <p:spPr>
          <a:xfrm>
            <a:off x="5842223"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11"/>
          <p:cNvSpPr/>
          <p:nvPr/>
        </p:nvSpPr>
        <p:spPr>
          <a:xfrm>
            <a:off x="5408047"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11"/>
          <p:cNvSpPr/>
          <p:nvPr/>
        </p:nvSpPr>
        <p:spPr>
          <a:xfrm>
            <a:off x="5842223" y="89403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11"/>
          <p:cNvSpPr/>
          <p:nvPr/>
        </p:nvSpPr>
        <p:spPr>
          <a:xfrm>
            <a:off x="6276399" y="2157505"/>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11"/>
          <p:cNvSpPr/>
          <p:nvPr/>
        </p:nvSpPr>
        <p:spPr>
          <a:xfrm>
            <a:off x="6710575"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0" name="Google Shape;570;p11"/>
          <p:cNvSpPr/>
          <p:nvPr/>
        </p:nvSpPr>
        <p:spPr>
          <a:xfrm>
            <a:off x="6276399"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11"/>
          <p:cNvSpPr/>
          <p:nvPr/>
        </p:nvSpPr>
        <p:spPr>
          <a:xfrm>
            <a:off x="6710575" y="173648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11"/>
          <p:cNvSpPr/>
          <p:nvPr/>
        </p:nvSpPr>
        <p:spPr>
          <a:xfrm>
            <a:off x="7144751" y="2157504"/>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3" name="Google Shape;573;p11"/>
          <p:cNvSpPr/>
          <p:nvPr/>
        </p:nvSpPr>
        <p:spPr>
          <a:xfrm>
            <a:off x="7578927" y="215750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11"/>
          <p:cNvSpPr/>
          <p:nvPr/>
        </p:nvSpPr>
        <p:spPr>
          <a:xfrm>
            <a:off x="7144751"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5" name="Google Shape;575;p11"/>
          <p:cNvSpPr/>
          <p:nvPr/>
        </p:nvSpPr>
        <p:spPr>
          <a:xfrm>
            <a:off x="7578927" y="1736483"/>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11"/>
          <p:cNvSpPr/>
          <p:nvPr/>
        </p:nvSpPr>
        <p:spPr>
          <a:xfrm>
            <a:off x="6276399" y="1315059"/>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11"/>
          <p:cNvSpPr/>
          <p:nvPr/>
        </p:nvSpPr>
        <p:spPr>
          <a:xfrm>
            <a:off x="6710575"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8" name="Google Shape;578;p11"/>
          <p:cNvSpPr/>
          <p:nvPr/>
        </p:nvSpPr>
        <p:spPr>
          <a:xfrm>
            <a:off x="6276399"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9" name="Google Shape;579;p11"/>
          <p:cNvSpPr/>
          <p:nvPr/>
        </p:nvSpPr>
        <p:spPr>
          <a:xfrm>
            <a:off x="6710575" y="89403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11"/>
          <p:cNvSpPr/>
          <p:nvPr/>
        </p:nvSpPr>
        <p:spPr>
          <a:xfrm>
            <a:off x="7144751" y="1315058"/>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11"/>
          <p:cNvSpPr/>
          <p:nvPr/>
        </p:nvSpPr>
        <p:spPr>
          <a:xfrm>
            <a:off x="7578927" y="131505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2" name="Google Shape;582;p11"/>
          <p:cNvSpPr/>
          <p:nvPr/>
        </p:nvSpPr>
        <p:spPr>
          <a:xfrm>
            <a:off x="7144751"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3" name="Google Shape;583;p11"/>
          <p:cNvSpPr/>
          <p:nvPr/>
        </p:nvSpPr>
        <p:spPr>
          <a:xfrm>
            <a:off x="7578927" y="894037"/>
            <a:ext cx="434176" cy="421019"/>
          </a:xfrm>
          <a:prstGeom prst="rect">
            <a:avLst/>
          </a:prstGeom>
          <a:solidFill>
            <a:schemeClr val="accent2"/>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fb519e94ce_0_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can go wrong?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fb519e94ce_0_46"/>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I</a:t>
            </a:r>
            <a:r>
              <a:rPr lang="en" sz="5200"/>
              <a:t>sn’t Java backwards compatible?</a:t>
            </a:r>
            <a:endParaRPr sz="5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fd2a2b0a58_0_97"/>
          <p:cNvPicPr preferRelativeResize="0"/>
          <p:nvPr/>
        </p:nvPicPr>
        <p:blipFill rotWithShape="1">
          <a:blip r:embed="rId3">
            <a:alphaModFix/>
          </a:blip>
          <a:srcRect b="24482" l="0" r="0" t="0"/>
          <a:stretch/>
        </p:blipFill>
        <p:spPr>
          <a:xfrm>
            <a:off x="4311775" y="2922050"/>
            <a:ext cx="4733824" cy="18653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599" name="Google Shape;599;gfd2a2b0a58_0_97"/>
          <p:cNvPicPr preferRelativeResize="0"/>
          <p:nvPr/>
        </p:nvPicPr>
        <p:blipFill rotWithShape="1">
          <a:blip r:embed="rId4">
            <a:alphaModFix/>
          </a:blip>
          <a:srcRect b="55074" l="0" r="0" t="0"/>
          <a:stretch/>
        </p:blipFill>
        <p:spPr>
          <a:xfrm>
            <a:off x="98400" y="101050"/>
            <a:ext cx="8947200" cy="2712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0" name="Google Shape;600;gfd2a2b0a58_0_97"/>
          <p:cNvPicPr preferRelativeResize="0"/>
          <p:nvPr/>
        </p:nvPicPr>
        <p:blipFill>
          <a:blip r:embed="rId5">
            <a:alphaModFix/>
          </a:blip>
          <a:stretch>
            <a:fillRect/>
          </a:stretch>
        </p:blipFill>
        <p:spPr>
          <a:xfrm>
            <a:off x="98400" y="2922049"/>
            <a:ext cx="4123702" cy="18653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fd2a2b0a58_0_110"/>
          <p:cNvPicPr preferRelativeResize="0"/>
          <p:nvPr/>
        </p:nvPicPr>
        <p:blipFill rotWithShape="1">
          <a:blip r:embed="rId3">
            <a:alphaModFix/>
          </a:blip>
          <a:srcRect b="14588" l="0" r="0" t="0"/>
          <a:stretch/>
        </p:blipFill>
        <p:spPr>
          <a:xfrm>
            <a:off x="4311775" y="2922050"/>
            <a:ext cx="4733825" cy="18652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6" name="Google Shape;606;gfd2a2b0a58_0_110"/>
          <p:cNvPicPr preferRelativeResize="0"/>
          <p:nvPr/>
        </p:nvPicPr>
        <p:blipFill>
          <a:blip r:embed="rId4">
            <a:alphaModFix/>
          </a:blip>
          <a:stretch>
            <a:fillRect/>
          </a:stretch>
        </p:blipFill>
        <p:spPr>
          <a:xfrm>
            <a:off x="98400" y="2922050"/>
            <a:ext cx="4129796" cy="1865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7" name="Google Shape;607;gfd2a2b0a58_0_110"/>
          <p:cNvPicPr preferRelativeResize="0"/>
          <p:nvPr/>
        </p:nvPicPr>
        <p:blipFill rotWithShape="1">
          <a:blip r:embed="rId5">
            <a:alphaModFix/>
          </a:blip>
          <a:srcRect b="55339" l="0" r="0" t="0"/>
          <a:stretch/>
        </p:blipFill>
        <p:spPr>
          <a:xfrm>
            <a:off x="98400" y="101050"/>
            <a:ext cx="8947200" cy="2696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gfd2a2b0a58_0_110"/>
          <p:cNvSpPr txBox="1"/>
          <p:nvPr/>
        </p:nvSpPr>
        <p:spPr>
          <a:xfrm>
            <a:off x="3724675" y="371725"/>
            <a:ext cx="5321100" cy="16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2"/>
                </a:solidFill>
                <a:latin typeface="Inter"/>
                <a:ea typeface="Inter"/>
                <a:cs typeface="Inter"/>
                <a:sym typeface="Inter"/>
              </a:rPr>
              <a:t>The </a:t>
            </a:r>
            <a:r>
              <a:rPr lang="en" sz="2600">
                <a:solidFill>
                  <a:schemeClr val="accent2"/>
                </a:solidFill>
                <a:latin typeface="Courier New"/>
                <a:ea typeface="Courier New"/>
                <a:cs typeface="Courier New"/>
                <a:sym typeface="Courier New"/>
              </a:rPr>
              <a:t>java.rmi.activation</a:t>
            </a:r>
            <a:r>
              <a:rPr lang="en" sz="3200">
                <a:solidFill>
                  <a:schemeClr val="accent2"/>
                </a:solidFill>
                <a:latin typeface="Inter"/>
                <a:ea typeface="Inter"/>
                <a:cs typeface="Inter"/>
                <a:sym typeface="Inter"/>
              </a:rPr>
              <a:t> package was removed in Java 15 as part of JEP 385</a:t>
            </a:r>
            <a:endParaRPr sz="3200">
              <a:solidFill>
                <a:schemeClr val="accent2"/>
              </a:solidFill>
              <a:latin typeface="Inter"/>
              <a:ea typeface="Inter"/>
              <a:cs typeface="Inter"/>
              <a:sym typeface="Inter"/>
            </a:endParaRPr>
          </a:p>
        </p:txBody>
      </p:sp>
      <p:sp>
        <p:nvSpPr>
          <p:cNvPr id="609" name="Google Shape;609;gfd2a2b0a58_0_110"/>
          <p:cNvSpPr/>
          <p:nvPr/>
        </p:nvSpPr>
        <p:spPr>
          <a:xfrm>
            <a:off x="130375" y="903175"/>
            <a:ext cx="3594300" cy="6315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gfd2a2b0a58_0_124"/>
          <p:cNvPicPr preferRelativeResize="0"/>
          <p:nvPr/>
        </p:nvPicPr>
        <p:blipFill rotWithShape="1">
          <a:blip r:embed="rId3">
            <a:alphaModFix/>
          </a:blip>
          <a:srcRect b="40462" l="0" r="0" t="0"/>
          <a:stretch/>
        </p:blipFill>
        <p:spPr>
          <a:xfrm>
            <a:off x="98400" y="2939425"/>
            <a:ext cx="8947200" cy="18389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5" name="Google Shape;615;gfd2a2b0a58_0_124"/>
          <p:cNvPicPr preferRelativeResize="0"/>
          <p:nvPr/>
        </p:nvPicPr>
        <p:blipFill rotWithShape="1">
          <a:blip r:embed="rId4">
            <a:alphaModFix/>
          </a:blip>
          <a:srcRect b="15002" l="0" r="0"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6" name="Google Shape;616;gfd2a2b0a58_0_12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gfd2a2b0a58_0_134"/>
          <p:cNvPicPr preferRelativeResize="0"/>
          <p:nvPr/>
        </p:nvPicPr>
        <p:blipFill rotWithShape="1">
          <a:blip r:embed="rId3">
            <a:alphaModFix/>
          </a:blip>
          <a:srcRect b="0" l="0" r="2152" t="0"/>
          <a:stretch/>
        </p:blipFill>
        <p:spPr>
          <a:xfrm>
            <a:off x="98400" y="2941375"/>
            <a:ext cx="8947200" cy="18350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2" name="Google Shape;622;gfd2a2b0a58_0_134"/>
          <p:cNvPicPr preferRelativeResize="0"/>
          <p:nvPr/>
        </p:nvPicPr>
        <p:blipFill rotWithShape="1">
          <a:blip r:embed="rId4">
            <a:alphaModFix/>
          </a:blip>
          <a:srcRect b="15009" l="0" r="0" t="0"/>
          <a:stretch/>
        </p:blipFill>
        <p:spPr>
          <a:xfrm>
            <a:off x="4643925" y="101050"/>
            <a:ext cx="4401675" cy="2760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23" name="Google Shape;623;gfd2a2b0a58_0_134"/>
          <p:cNvPicPr preferRelativeResize="0"/>
          <p:nvPr/>
        </p:nvPicPr>
        <p:blipFill rotWithShape="1">
          <a:blip r:embed="rId5">
            <a:alphaModFix/>
          </a:blip>
          <a:srcRect b="0" l="0" r="21642" t="0"/>
          <a:stretch/>
        </p:blipFill>
        <p:spPr>
          <a:xfrm>
            <a:off x="98400" y="101050"/>
            <a:ext cx="4473600" cy="27604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24" name="Google Shape;624;gfd2a2b0a58_0_134"/>
          <p:cNvCxnSpPr/>
          <p:nvPr/>
        </p:nvCxnSpPr>
        <p:spPr>
          <a:xfrm flipH="1" rot="10800000">
            <a:off x="5994650" y="2447950"/>
            <a:ext cx="682500" cy="900"/>
          </a:xfrm>
          <a:prstGeom prst="straightConnector1">
            <a:avLst/>
          </a:prstGeom>
          <a:noFill/>
          <a:ln cap="flat" cmpd="sng" w="38100">
            <a:solidFill>
              <a:schemeClr val="accent2"/>
            </a:solidFill>
            <a:prstDash val="solid"/>
            <a:round/>
            <a:headEnd len="med" w="med" type="none"/>
            <a:tailEnd len="med" w="med" type="none"/>
          </a:ln>
        </p:spPr>
      </p:cxnSp>
      <p:cxnSp>
        <p:nvCxnSpPr>
          <p:cNvPr id="625" name="Google Shape;625;gfd2a2b0a58_0_134"/>
          <p:cNvCxnSpPr/>
          <p:nvPr/>
        </p:nvCxnSpPr>
        <p:spPr>
          <a:xfrm>
            <a:off x="7791450" y="1547825"/>
            <a:ext cx="214200" cy="0"/>
          </a:xfrm>
          <a:prstGeom prst="straightConnector1">
            <a:avLst/>
          </a:prstGeom>
          <a:noFill/>
          <a:ln cap="flat" cmpd="sng" w="38100">
            <a:solidFill>
              <a:schemeClr val="accent2"/>
            </a:solidFill>
            <a:prstDash val="solid"/>
            <a:round/>
            <a:headEnd len="med" w="med" type="none"/>
            <a:tailEnd len="med" w="med" type="none"/>
          </a:ln>
        </p:spPr>
      </p:cxnSp>
      <p:sp>
        <p:nvSpPr>
          <p:cNvPr id="626" name="Google Shape;626;gfd2a2b0a58_0_134"/>
          <p:cNvSpPr txBox="1"/>
          <p:nvPr/>
        </p:nvSpPr>
        <p:spPr>
          <a:xfrm>
            <a:off x="6353100" y="1589425"/>
            <a:ext cx="26925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Inter"/>
                <a:ea typeface="Inter"/>
                <a:cs typeface="Inter"/>
                <a:sym typeface="Inter"/>
              </a:rPr>
              <a:t>Lombok 1.18.20, and above, support Java 17</a:t>
            </a:r>
            <a:endParaRPr sz="18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fd2a2b0a58_0_2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83" name="Google Shape;83;gfd2a2b0a58_0_250"/>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p>
            <a:pPr indent="-431800" lvl="0" marL="457200" rtl="0" algn="l">
              <a:spcBef>
                <a:spcPts val="0"/>
              </a:spcBef>
              <a:spcAft>
                <a:spcPts val="0"/>
              </a:spcAft>
              <a:buSzPts val="3200"/>
              <a:buAutoNum type="arabicPeriod"/>
            </a:pPr>
            <a:r>
              <a:rPr lang="en" sz="3200"/>
              <a:t>What’s so unique about Java version migration?</a:t>
            </a:r>
            <a:endParaRPr sz="3200"/>
          </a:p>
          <a:p>
            <a:pPr indent="-431800" lvl="0" marL="457200" rtl="0" algn="l">
              <a:spcBef>
                <a:spcPts val="0"/>
              </a:spcBef>
              <a:spcAft>
                <a:spcPts val="0"/>
              </a:spcAft>
              <a:buSzPts val="3200"/>
              <a:buAutoNum type="arabicPeriod"/>
            </a:pPr>
            <a:r>
              <a:rPr lang="en" sz="3200"/>
              <a:t>What can go wrong?</a:t>
            </a:r>
            <a:endParaRPr sz="3200"/>
          </a:p>
          <a:p>
            <a:pPr indent="-431800" lvl="0" marL="457200" rtl="0" algn="l">
              <a:spcBef>
                <a:spcPts val="0"/>
              </a:spcBef>
              <a:spcAft>
                <a:spcPts val="0"/>
              </a:spcAft>
              <a:buSzPts val="3200"/>
              <a:buAutoNum type="arabicPeriod"/>
            </a:pPr>
            <a:r>
              <a:rPr lang="en" sz="3200"/>
              <a:t>A migration strategy</a:t>
            </a:r>
            <a:endParaRPr sz="3200"/>
          </a:p>
          <a:p>
            <a:pPr indent="0" lvl="0" marL="0" rtl="0" algn="l">
              <a:spcBef>
                <a:spcPts val="0"/>
              </a:spcBef>
              <a:spcAft>
                <a:spcPts val="0"/>
              </a:spcAft>
              <a:buClr>
                <a:schemeClr val="dk1"/>
              </a:buClr>
              <a:buSzPts val="1100"/>
              <a:buFont typeface="Arial"/>
              <a:buNone/>
            </a:pPr>
            <a:r>
              <a:t/>
            </a:r>
            <a:endParaRPr sz="3200"/>
          </a:p>
          <a:p>
            <a:pPr indent="0" lvl="0" marL="0" rtl="0" algn="l">
              <a:spcBef>
                <a:spcPts val="0"/>
              </a:spcBef>
              <a:spcAft>
                <a:spcPts val="0"/>
              </a:spcAft>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fb519e94ce_0_12"/>
          <p:cNvSpPr txBox="1"/>
          <p:nvPr>
            <p:ph type="title"/>
          </p:nvPr>
        </p:nvSpPr>
        <p:spPr>
          <a:xfrm>
            <a:off x="369000" y="365700"/>
            <a:ext cx="73569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 n</a:t>
            </a:r>
            <a:r>
              <a:rPr lang="en" sz="5200"/>
              <a:t>ewer version of </a:t>
            </a:r>
            <a:endParaRPr sz="5200"/>
          </a:p>
          <a:p>
            <a:pPr indent="0" lvl="0" marL="0" rtl="0" algn="l">
              <a:spcBef>
                <a:spcPts val="0"/>
              </a:spcBef>
              <a:spcAft>
                <a:spcPts val="0"/>
              </a:spcAft>
              <a:buNone/>
            </a:pPr>
            <a:r>
              <a:rPr lang="en" sz="5200"/>
              <a:t>a dependency </a:t>
            </a:r>
            <a:endParaRPr sz="5200"/>
          </a:p>
          <a:p>
            <a:pPr indent="0" lvl="0" marL="0" rtl="0" algn="l">
              <a:spcBef>
                <a:spcPts val="0"/>
              </a:spcBef>
              <a:spcAft>
                <a:spcPts val="0"/>
              </a:spcAft>
              <a:buNone/>
            </a:pPr>
            <a:r>
              <a:rPr lang="en" sz="5200"/>
              <a:t>may not play well with </a:t>
            </a:r>
            <a:r>
              <a:rPr lang="en" sz="5200"/>
              <a:t>other</a:t>
            </a:r>
            <a:r>
              <a:rPr lang="en" sz="5200"/>
              <a:t> dependencies</a:t>
            </a:r>
            <a:endParaRPr sz="5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gfd2a2b0a58_0_75"/>
          <p:cNvPicPr preferRelativeResize="0"/>
          <p:nvPr/>
        </p:nvPicPr>
        <p:blipFill rotWithShape="1">
          <a:blip r:embed="rId3">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7" name="Google Shape;637;gfd2a2b0a58_0_75"/>
          <p:cNvPicPr preferRelativeResize="0"/>
          <p:nvPr/>
        </p:nvPicPr>
        <p:blipFill rotWithShape="1">
          <a:blip r:embed="rId4">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8" name="Google Shape;638;gfd2a2b0a58_0_75"/>
          <p:cNvPicPr preferRelativeResize="0"/>
          <p:nvPr/>
        </p:nvPicPr>
        <p:blipFill rotWithShape="1">
          <a:blip r:embed="rId5">
            <a:alphaModFix/>
          </a:blip>
          <a:srcRect b="7570" l="0" r="33638" t="0"/>
          <a:stretch/>
        </p:blipFill>
        <p:spPr>
          <a:xfrm>
            <a:off x="3705200" y="2664550"/>
            <a:ext cx="5340375"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9" name="Google Shape;639;gfd2a2b0a58_0_75"/>
          <p:cNvPicPr preferRelativeResize="0"/>
          <p:nvPr/>
        </p:nvPicPr>
        <p:blipFill rotWithShape="1">
          <a:blip r:embed="rId6">
            <a:alphaModFix/>
          </a:blip>
          <a:srcRect b="14624" l="0" r="0" t="0"/>
          <a:stretch/>
        </p:blipFill>
        <p:spPr>
          <a:xfrm>
            <a:off x="98400" y="2664550"/>
            <a:ext cx="3532826" cy="21138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0" name="Google Shape;640;gfd2a2b0a58_0_75"/>
          <p:cNvPicPr preferRelativeResize="0"/>
          <p:nvPr/>
        </p:nvPicPr>
        <p:blipFill>
          <a:blip r:embed="rId7">
            <a:alphaModFix/>
          </a:blip>
          <a:stretch>
            <a:fillRect/>
          </a:stretch>
        </p:blipFill>
        <p:spPr>
          <a:xfrm>
            <a:off x="250725" y="4290350"/>
            <a:ext cx="1490975" cy="17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gfd2a2b0a58_0_86"/>
          <p:cNvPicPr preferRelativeResize="0"/>
          <p:nvPr/>
        </p:nvPicPr>
        <p:blipFill rotWithShape="1">
          <a:blip r:embed="rId3">
            <a:alphaModFix/>
          </a:blip>
          <a:srcRect b="14864" l="1057" r="2835" t="0"/>
          <a:stretch/>
        </p:blipFill>
        <p:spPr>
          <a:xfrm>
            <a:off x="98400" y="2664550"/>
            <a:ext cx="3544926" cy="21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6" name="Google Shape;646;gfd2a2b0a58_0_86"/>
          <p:cNvPicPr preferRelativeResize="0"/>
          <p:nvPr/>
        </p:nvPicPr>
        <p:blipFill>
          <a:blip r:embed="rId4">
            <a:alphaModFix/>
          </a:blip>
          <a:stretch>
            <a:fillRect/>
          </a:stretch>
        </p:blipFill>
        <p:spPr>
          <a:xfrm>
            <a:off x="229650" y="4304450"/>
            <a:ext cx="1370550" cy="153925"/>
          </a:xfrm>
          <a:prstGeom prst="rect">
            <a:avLst/>
          </a:prstGeom>
          <a:noFill/>
          <a:ln>
            <a:noFill/>
          </a:ln>
        </p:spPr>
      </p:pic>
      <p:pic>
        <p:nvPicPr>
          <p:cNvPr id="647" name="Google Shape;647;gfd2a2b0a58_0_86"/>
          <p:cNvPicPr preferRelativeResize="0"/>
          <p:nvPr/>
        </p:nvPicPr>
        <p:blipFill rotWithShape="1">
          <a:blip r:embed="rId5">
            <a:alphaModFix/>
          </a:blip>
          <a:srcRect b="12018" l="0" r="33253" t="0"/>
          <a:stretch/>
        </p:blipFill>
        <p:spPr>
          <a:xfrm>
            <a:off x="3705200" y="2664550"/>
            <a:ext cx="5340375" cy="21138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8" name="Google Shape;648;gfd2a2b0a58_0_86"/>
          <p:cNvPicPr preferRelativeResize="0"/>
          <p:nvPr/>
        </p:nvPicPr>
        <p:blipFill rotWithShape="1">
          <a:blip r:embed="rId6">
            <a:alphaModFix/>
          </a:blip>
          <a:srcRect b="0" l="1945" r="4979" t="0"/>
          <a:stretch/>
        </p:blipFill>
        <p:spPr>
          <a:xfrm>
            <a:off x="98375" y="101050"/>
            <a:ext cx="4419599"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49" name="Google Shape;649;gfd2a2b0a58_0_86"/>
          <p:cNvPicPr preferRelativeResize="0"/>
          <p:nvPr/>
        </p:nvPicPr>
        <p:blipFill rotWithShape="1">
          <a:blip r:embed="rId7">
            <a:alphaModFix/>
          </a:blip>
          <a:srcRect b="0" l="1438" r="39827" t="0"/>
          <a:stretch/>
        </p:blipFill>
        <p:spPr>
          <a:xfrm>
            <a:off x="4572000" y="101050"/>
            <a:ext cx="4473574" cy="24508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50" name="Google Shape;650;gfd2a2b0a58_0_86"/>
          <p:cNvCxnSpPr/>
          <p:nvPr/>
        </p:nvCxnSpPr>
        <p:spPr>
          <a:xfrm>
            <a:off x="1112275" y="4458375"/>
            <a:ext cx="4002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fb519e94ce_0_0"/>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Gradle support for Java 17 is not yet official</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fd2a2b0a58_0_59"/>
          <p:cNvPicPr preferRelativeResize="0"/>
          <p:nvPr/>
        </p:nvPicPr>
        <p:blipFill rotWithShape="1">
          <a:blip r:embed="rId3">
            <a:alphaModFix/>
          </a:blip>
          <a:srcRect b="0" l="0" r="0" t="2047"/>
          <a:stretch/>
        </p:blipFill>
        <p:spPr>
          <a:xfrm>
            <a:off x="98400" y="101050"/>
            <a:ext cx="4937998"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1" name="Google Shape;661;gfd2a2b0a58_0_59"/>
          <p:cNvSpPr txBox="1"/>
          <p:nvPr/>
        </p:nvSpPr>
        <p:spPr>
          <a:xfrm>
            <a:off x="5114925" y="96625"/>
            <a:ext cx="3930600" cy="20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Inter"/>
                <a:ea typeface="Inter"/>
                <a:cs typeface="Inter"/>
                <a:sym typeface="Inter"/>
              </a:rPr>
              <a:t>Gradle 7.2 seems to support Java 17, but this is not yet official</a:t>
            </a:r>
            <a:endParaRPr sz="3200">
              <a:latin typeface="Inter"/>
              <a:ea typeface="Inter"/>
              <a:cs typeface="Inter"/>
              <a:sym typeface="Inter"/>
            </a:endParaRPr>
          </a:p>
        </p:txBody>
      </p:sp>
      <p:pic>
        <p:nvPicPr>
          <p:cNvPr id="662" name="Google Shape;662;gfd2a2b0a58_0_59"/>
          <p:cNvPicPr preferRelativeResize="0"/>
          <p:nvPr/>
        </p:nvPicPr>
        <p:blipFill rotWithShape="1">
          <a:blip r:embed="rId4">
            <a:alphaModFix/>
          </a:blip>
          <a:srcRect b="0" l="12067" r="5219" t="28459"/>
          <a:stretch/>
        </p:blipFill>
        <p:spPr>
          <a:xfrm>
            <a:off x="5114925" y="3492244"/>
            <a:ext cx="3930601" cy="128613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63" name="Google Shape;663;gfd2a2b0a58_0_59"/>
          <p:cNvSpPr txBox="1"/>
          <p:nvPr/>
        </p:nvSpPr>
        <p:spPr>
          <a:xfrm>
            <a:off x="5114925" y="2251035"/>
            <a:ext cx="3930600" cy="1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chemeClr val="dk1"/>
                </a:solidFill>
                <a:latin typeface="Inter"/>
                <a:ea typeface="Inter"/>
                <a:cs typeface="Inter"/>
                <a:sym typeface="Inter"/>
              </a:rPr>
              <a:t>IntelliJ shows the following warning</a:t>
            </a:r>
            <a:endParaRPr>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fb519e94ce_0_31"/>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Are the tests really running?</a:t>
            </a:r>
            <a:endParaRPr sz="5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gfd2a2b0a58_0_22"/>
          <p:cNvPicPr preferRelativeResize="0"/>
          <p:nvPr/>
        </p:nvPicPr>
        <p:blipFill rotWithShape="1">
          <a:blip r:embed="rId3">
            <a:alphaModFix/>
          </a:blip>
          <a:srcRect b="0" l="7394" r="7801" t="0"/>
          <a:stretch/>
        </p:blipFill>
        <p:spPr>
          <a:xfrm>
            <a:off x="98400" y="101050"/>
            <a:ext cx="4333874"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4" name="Google Shape;674;gfd2a2b0a58_0_22"/>
          <p:cNvPicPr preferRelativeResize="0"/>
          <p:nvPr/>
        </p:nvPicPr>
        <p:blipFill rotWithShape="1">
          <a:blip r:embed="rId4">
            <a:alphaModFix/>
          </a:blip>
          <a:srcRect b="0" l="2209" r="2133" t="0"/>
          <a:stretch/>
        </p:blipFill>
        <p:spPr>
          <a:xfrm>
            <a:off x="4483125" y="101050"/>
            <a:ext cx="4562476" cy="20482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75" name="Google Shape;675;gfd2a2b0a58_0_22"/>
          <p:cNvPicPr preferRelativeResize="0"/>
          <p:nvPr/>
        </p:nvPicPr>
        <p:blipFill rotWithShape="1">
          <a:blip r:embed="rId5">
            <a:alphaModFix/>
          </a:blip>
          <a:srcRect b="0" l="0" r="2152" t="0"/>
          <a:stretch/>
        </p:blipFill>
        <p:spPr>
          <a:xfrm>
            <a:off x="98400" y="2211075"/>
            <a:ext cx="8947200" cy="25673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76" name="Google Shape;676;gfd2a2b0a58_0_22"/>
          <p:cNvCxnSpPr/>
          <p:nvPr/>
        </p:nvCxnSpPr>
        <p:spPr>
          <a:xfrm>
            <a:off x="1285875" y="1438275"/>
            <a:ext cx="628800" cy="0"/>
          </a:xfrm>
          <a:prstGeom prst="straightConnector1">
            <a:avLst/>
          </a:prstGeom>
          <a:noFill/>
          <a:ln cap="flat" cmpd="sng" w="38100">
            <a:solidFill>
              <a:schemeClr val="accent2"/>
            </a:solidFill>
            <a:prstDash val="solid"/>
            <a:round/>
            <a:headEnd len="med" w="med" type="none"/>
            <a:tailEnd len="med" w="med" type="none"/>
          </a:ln>
        </p:spPr>
      </p:cxnSp>
      <p:sp>
        <p:nvSpPr>
          <p:cNvPr id="677" name="Google Shape;677;gfd2a2b0a58_0_22"/>
          <p:cNvSpPr txBox="1"/>
          <p:nvPr/>
        </p:nvSpPr>
        <p:spPr>
          <a:xfrm>
            <a:off x="492975" y="1462100"/>
            <a:ext cx="2214600" cy="6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Inter"/>
                <a:ea typeface="Inter"/>
                <a:cs typeface="Inter"/>
                <a:sym typeface="Inter"/>
              </a:rPr>
              <a:t>This is an intentional bug</a:t>
            </a:r>
            <a:endParaRPr sz="2200">
              <a:solidFill>
                <a:schemeClr val="accent2"/>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fd2a2b0a58_0_31"/>
          <p:cNvPicPr preferRelativeResize="0"/>
          <p:nvPr/>
        </p:nvPicPr>
        <p:blipFill rotWithShape="1">
          <a:blip r:embed="rId3">
            <a:alphaModFix/>
          </a:blip>
          <a:srcRect b="15511" l="0" r="20817" t="0"/>
          <a:stretch/>
        </p:blipFill>
        <p:spPr>
          <a:xfrm>
            <a:off x="98400" y="101050"/>
            <a:ext cx="8947200"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83" name="Google Shape;683;gfd2a2b0a58_0_31"/>
          <p:cNvPicPr preferRelativeResize="0"/>
          <p:nvPr/>
        </p:nvPicPr>
        <p:blipFill rotWithShape="1">
          <a:blip r:embed="rId4">
            <a:alphaModFix/>
          </a:blip>
          <a:srcRect b="0" l="0" r="21135" t="19178"/>
          <a:stretch/>
        </p:blipFill>
        <p:spPr>
          <a:xfrm>
            <a:off x="98400" y="2624900"/>
            <a:ext cx="8947200" cy="2153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684" name="Google Shape;684;gfd2a2b0a58_0_31"/>
          <p:cNvCxnSpPr/>
          <p:nvPr/>
        </p:nvCxnSpPr>
        <p:spPr>
          <a:xfrm>
            <a:off x="690575" y="2895600"/>
            <a:ext cx="695400" cy="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fd2a2b0a58_0_44"/>
          <p:cNvSpPr txBox="1"/>
          <p:nvPr/>
        </p:nvSpPr>
        <p:spPr>
          <a:xfrm>
            <a:off x="5243525" y="96625"/>
            <a:ext cx="3802200" cy="23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a:t>
            </a:r>
            <a:r>
              <a:rPr b="1" lang="en" sz="1900">
                <a:solidFill>
                  <a:schemeClr val="accent2"/>
                </a:solidFill>
                <a:latin typeface="Inter"/>
                <a:ea typeface="Inter"/>
                <a:cs typeface="Inter"/>
                <a:sym typeface="Inter"/>
              </a:rPr>
              <a:t>NOT</a:t>
            </a:r>
            <a:r>
              <a:rPr lang="en" sz="1900">
                <a:latin typeface="Inter"/>
                <a:ea typeface="Inter"/>
                <a:cs typeface="Inter"/>
                <a:sym typeface="Inter"/>
              </a:rPr>
              <a:t> executed</a:t>
            </a:r>
            <a:endParaRPr sz="1900">
              <a:latin typeface="Inter"/>
              <a:ea typeface="Inter"/>
              <a:cs typeface="Inter"/>
              <a:sym typeface="Inter"/>
            </a:endParaRPr>
          </a:p>
        </p:txBody>
      </p:sp>
      <p:pic>
        <p:nvPicPr>
          <p:cNvPr id="690" name="Google Shape;690;gfd2a2b0a58_0_44"/>
          <p:cNvPicPr preferRelativeResize="0"/>
          <p:nvPr/>
        </p:nvPicPr>
        <p:blipFill rotWithShape="1">
          <a:blip r:embed="rId3">
            <a:alphaModFix/>
          </a:blip>
          <a:srcRect b="0" l="4559" r="7257" t="0"/>
          <a:stretch/>
        </p:blipFill>
        <p:spPr>
          <a:xfrm>
            <a:off x="98400" y="101050"/>
            <a:ext cx="5078451" cy="23145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91" name="Google Shape;691;gfd2a2b0a58_0_44"/>
          <p:cNvPicPr preferRelativeResize="0"/>
          <p:nvPr/>
        </p:nvPicPr>
        <p:blipFill rotWithShape="1">
          <a:blip r:embed="rId4">
            <a:alphaModFix/>
          </a:blip>
          <a:srcRect b="0" l="2560" r="5653" t="0"/>
          <a:stretch/>
        </p:blipFill>
        <p:spPr>
          <a:xfrm>
            <a:off x="98400" y="2509118"/>
            <a:ext cx="5078451" cy="2283507"/>
          </a:xfrm>
          <a:prstGeom prst="rect">
            <a:avLst/>
          </a:prstGeom>
          <a:noFill/>
          <a:ln cap="flat" cmpd="sng" w="9525">
            <a:solidFill>
              <a:schemeClr val="dk2"/>
            </a:solidFill>
            <a:prstDash val="solid"/>
            <a:round/>
            <a:headEnd len="sm" w="sm" type="none"/>
            <a:tailEnd len="sm" w="sm" type="none"/>
          </a:ln>
        </p:spPr>
      </p:pic>
      <p:sp>
        <p:nvSpPr>
          <p:cNvPr id="692" name="Google Shape;692;gfd2a2b0a58_0_44"/>
          <p:cNvSpPr txBox="1"/>
          <p:nvPr/>
        </p:nvSpPr>
        <p:spPr>
          <a:xfrm>
            <a:off x="5243525" y="2509125"/>
            <a:ext cx="3802200" cy="22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Inter"/>
                <a:ea typeface="Inter"/>
                <a:cs typeface="Inter"/>
                <a:sym typeface="Inter"/>
              </a:rPr>
              <a:t>JUnit 4 tests are executed</a:t>
            </a:r>
            <a:endParaRPr sz="1900">
              <a:latin typeface="Inter"/>
              <a:ea typeface="Inter"/>
              <a:cs typeface="Inter"/>
              <a:sym typeface="Inter"/>
            </a:endParaRPr>
          </a:p>
          <a:p>
            <a:pPr indent="0" lvl="0" marL="0" rtl="0" algn="l">
              <a:spcBef>
                <a:spcPts val="0"/>
              </a:spcBef>
              <a:spcAft>
                <a:spcPts val="0"/>
              </a:spcAft>
              <a:buNone/>
            </a:pPr>
            <a:r>
              <a:rPr lang="en" sz="1900">
                <a:latin typeface="Inter"/>
                <a:ea typeface="Inter"/>
                <a:cs typeface="Inter"/>
                <a:sym typeface="Inter"/>
              </a:rPr>
              <a:t>JUnit 5 tests are executed</a:t>
            </a:r>
            <a:endParaRPr sz="1900">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fb519e94ce_0_17"/>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Code coverage should not change</a:t>
            </a:r>
            <a:endParaRPr sz="5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fd2a2b0a58_0_2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Code examples</a:t>
            </a:r>
            <a:endParaRPr/>
          </a:p>
        </p:txBody>
      </p:sp>
      <p:sp>
        <p:nvSpPr>
          <p:cNvPr id="89" name="Google Shape;89;gfd2a2b0a58_0_261"/>
          <p:cNvSpPr txBox="1"/>
          <p:nvPr>
            <p:ph idx="1" type="body"/>
          </p:nvPr>
        </p:nvSpPr>
        <p:spPr>
          <a:xfrm>
            <a:off x="369000" y="1065700"/>
            <a:ext cx="53079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All code examples can be downloaded </a:t>
            </a:r>
            <a:r>
              <a:rPr lang="en" sz="3500"/>
              <a:t>from</a:t>
            </a:r>
            <a:r>
              <a:rPr lang="en" sz="3500"/>
              <a:t>: </a:t>
            </a:r>
            <a:r>
              <a:rPr lang="en" sz="3500" u="sng">
                <a:solidFill>
                  <a:schemeClr val="hlink"/>
                </a:solidFill>
                <a:hlinkClick r:id="rId3"/>
              </a:rPr>
              <a:t>https://bit.ly/3bBcw4g</a:t>
            </a:r>
            <a:endParaRPr sz="3500"/>
          </a:p>
        </p:txBody>
      </p:sp>
      <p:pic>
        <p:nvPicPr>
          <p:cNvPr id="90" name="Google Shape;90;gfd2a2b0a58_0_261"/>
          <p:cNvPicPr preferRelativeResize="0"/>
          <p:nvPr/>
        </p:nvPicPr>
        <p:blipFill>
          <a:blip r:embed="rId4">
            <a:alphaModFix/>
          </a:blip>
          <a:stretch>
            <a:fillRect/>
          </a:stretch>
        </p:blipFill>
        <p:spPr>
          <a:xfrm>
            <a:off x="5918200" y="1065700"/>
            <a:ext cx="2857500" cy="3552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gfd2a2b0a58_0_0"/>
          <p:cNvPicPr preferRelativeResize="0"/>
          <p:nvPr/>
        </p:nvPicPr>
        <p:blipFill rotWithShape="1">
          <a:blip r:embed="rId3">
            <a:alphaModFix/>
          </a:blip>
          <a:srcRect b="4872" l="0" r="0" t="3367"/>
          <a:stretch/>
        </p:blipFill>
        <p:spPr>
          <a:xfrm>
            <a:off x="98400" y="2664542"/>
            <a:ext cx="4318774" cy="21138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3" name="Google Shape;703;gfd2a2b0a58_0_0"/>
          <p:cNvPicPr preferRelativeResize="0"/>
          <p:nvPr/>
        </p:nvPicPr>
        <p:blipFill rotWithShape="1">
          <a:blip r:embed="rId4">
            <a:alphaModFix/>
          </a:blip>
          <a:srcRect b="0" l="1078" r="0" t="24006"/>
          <a:stretch/>
        </p:blipFill>
        <p:spPr>
          <a:xfrm>
            <a:off x="98400" y="101049"/>
            <a:ext cx="8947199" cy="24707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4" name="Google Shape;704;gfd2a2b0a58_0_0"/>
          <p:cNvPicPr preferRelativeResize="0"/>
          <p:nvPr/>
        </p:nvPicPr>
        <p:blipFill>
          <a:blip r:embed="rId5">
            <a:alphaModFix/>
          </a:blip>
          <a:stretch>
            <a:fillRect/>
          </a:stretch>
        </p:blipFill>
        <p:spPr>
          <a:xfrm>
            <a:off x="4504425" y="2668650"/>
            <a:ext cx="4541149" cy="12984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05" name="Google Shape;705;gfd2a2b0a58_0_0"/>
          <p:cNvSpPr txBox="1"/>
          <p:nvPr/>
        </p:nvSpPr>
        <p:spPr>
          <a:xfrm>
            <a:off x="4504450" y="4064000"/>
            <a:ext cx="4541100" cy="7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100% code coverage</a:t>
            </a:r>
            <a:endParaRPr sz="3400">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gfd2a2b0a58_0_8"/>
          <p:cNvPicPr preferRelativeResize="0"/>
          <p:nvPr/>
        </p:nvPicPr>
        <p:blipFill>
          <a:blip r:embed="rId3">
            <a:alphaModFix/>
          </a:blip>
          <a:stretch>
            <a:fillRect/>
          </a:stretch>
        </p:blipFill>
        <p:spPr>
          <a:xfrm>
            <a:off x="98375" y="101050"/>
            <a:ext cx="8947201" cy="390568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11" name="Google Shape;711;gfd2a2b0a58_0_8"/>
          <p:cNvSpPr txBox="1"/>
          <p:nvPr/>
        </p:nvSpPr>
        <p:spPr>
          <a:xfrm>
            <a:off x="98375" y="4006725"/>
            <a:ext cx="8947200" cy="7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latin typeface="Inter"/>
                <a:ea typeface="Inter"/>
                <a:cs typeface="Inter"/>
                <a:sym typeface="Inter"/>
              </a:rPr>
              <a:t>Runs forever, or until it runs out of memory</a:t>
            </a:r>
            <a:endParaRPr sz="3400">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gfd2a2b0a58_0_276"/>
          <p:cNvPicPr preferRelativeResize="0"/>
          <p:nvPr/>
        </p:nvPicPr>
        <p:blipFill rotWithShape="1">
          <a:blip r:embed="rId3">
            <a:alphaModFix/>
          </a:blip>
          <a:srcRect b="0" l="0" r="23147" t="0"/>
          <a:stretch/>
        </p:blipFill>
        <p:spPr>
          <a:xfrm>
            <a:off x="98400" y="101050"/>
            <a:ext cx="8947199" cy="26516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17" name="Google Shape;717;gfd2a2b0a58_0_276"/>
          <p:cNvPicPr preferRelativeResize="0"/>
          <p:nvPr/>
        </p:nvPicPr>
        <p:blipFill rotWithShape="1">
          <a:blip r:embed="rId4">
            <a:alphaModFix/>
          </a:blip>
          <a:srcRect b="9189" l="0" r="0" t="0"/>
          <a:stretch/>
        </p:blipFill>
        <p:spPr>
          <a:xfrm>
            <a:off x="98400" y="2850325"/>
            <a:ext cx="8947200" cy="19280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fd2a2b0a58_0_159"/>
          <p:cNvPicPr preferRelativeResize="0"/>
          <p:nvPr/>
        </p:nvPicPr>
        <p:blipFill rotWithShape="1">
          <a:blip r:embed="rId3">
            <a:alphaModFix/>
          </a:blip>
          <a:srcRect b="3968" l="1780" r="371" t="8435"/>
          <a:stretch/>
        </p:blipFill>
        <p:spPr>
          <a:xfrm>
            <a:off x="98400" y="3532900"/>
            <a:ext cx="8947199" cy="1245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23" name="Google Shape;723;gfd2a2b0a58_0_159"/>
          <p:cNvPicPr preferRelativeResize="0"/>
          <p:nvPr/>
        </p:nvPicPr>
        <p:blipFill rotWithShape="1">
          <a:blip r:embed="rId4">
            <a:alphaModFix/>
          </a:blip>
          <a:srcRect b="1027" l="0" r="0" t="12609"/>
          <a:stretch/>
        </p:blipFill>
        <p:spPr>
          <a:xfrm>
            <a:off x="98400" y="101050"/>
            <a:ext cx="8947202" cy="33599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b519e94ce_0_25"/>
          <p:cNvSpPr txBox="1"/>
          <p:nvPr>
            <p:ph type="title"/>
          </p:nvPr>
        </p:nvSpPr>
        <p:spPr>
          <a:xfrm>
            <a:off x="369000" y="365700"/>
            <a:ext cx="6367800" cy="441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200"/>
              <a:t>When updating,</a:t>
            </a:r>
            <a:endParaRPr sz="5200"/>
          </a:p>
          <a:p>
            <a:pPr indent="0" lvl="0" marL="0" rtl="0" algn="l">
              <a:spcBef>
                <a:spcPts val="0"/>
              </a:spcBef>
              <a:spcAft>
                <a:spcPts val="0"/>
              </a:spcAft>
              <a:buNone/>
            </a:pPr>
            <a:r>
              <a:rPr lang="en" sz="5200"/>
              <a:t> you can only go as fast as your slowest dependency</a:t>
            </a:r>
            <a:endParaRPr sz="5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4"/>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A migration strategy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gfd2a2b0a58_0_170"/>
          <p:cNvPicPr preferRelativeResize="0"/>
          <p:nvPr/>
        </p:nvPicPr>
        <p:blipFill rotWithShape="1">
          <a:blip r:embed="rId3">
            <a:alphaModFix/>
          </a:blip>
          <a:srcRect b="0" l="1497" r="0" t="0"/>
          <a:stretch/>
        </p:blipFill>
        <p:spPr>
          <a:xfrm>
            <a:off x="6609050" y="101050"/>
            <a:ext cx="2444550" cy="12845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39" name="Google Shape;739;gfd2a2b0a58_0_170"/>
          <p:cNvPicPr preferRelativeResize="0"/>
          <p:nvPr/>
        </p:nvPicPr>
        <p:blipFill>
          <a:blip r:embed="rId4">
            <a:alphaModFix/>
          </a:blip>
          <a:stretch>
            <a:fillRect/>
          </a:stretch>
        </p:blipFill>
        <p:spPr>
          <a:xfrm>
            <a:off x="98400" y="101050"/>
            <a:ext cx="6434840" cy="46773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40" name="Google Shape;740;gfd2a2b0a58_0_170"/>
          <p:cNvSpPr txBox="1"/>
          <p:nvPr/>
        </p:nvSpPr>
        <p:spPr>
          <a:xfrm>
            <a:off x="98400" y="4394675"/>
            <a:ext cx="6435000" cy="383700"/>
          </a:xfrm>
          <a:prstGeom prst="rect">
            <a:avLst/>
          </a:prstGeom>
          <a:solidFill>
            <a:srgbClr val="003D4F">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Image from: https://www.britannica.com/technology/assembly-line</a:t>
            </a:r>
            <a:endParaRPr>
              <a:solidFill>
                <a:schemeClr val="lt1"/>
              </a:solidFill>
              <a:latin typeface="Inter"/>
              <a:ea typeface="Inter"/>
              <a:cs typeface="Inter"/>
              <a:sym typeface="Inter"/>
            </a:endParaRPr>
          </a:p>
        </p:txBody>
      </p:sp>
      <p:pic>
        <p:nvPicPr>
          <p:cNvPr id="741" name="Google Shape;741;gfd2a2b0a58_0_170"/>
          <p:cNvPicPr preferRelativeResize="0"/>
          <p:nvPr/>
        </p:nvPicPr>
        <p:blipFill rotWithShape="1">
          <a:blip r:embed="rId5">
            <a:alphaModFix/>
          </a:blip>
          <a:srcRect b="16646" l="0" r="0" t="15465"/>
          <a:stretch/>
        </p:blipFill>
        <p:spPr>
          <a:xfrm>
            <a:off x="6609050" y="1441923"/>
            <a:ext cx="2444550" cy="8298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2" name="Google Shape;742;gfd2a2b0a58_0_170"/>
          <p:cNvPicPr preferRelativeResize="0"/>
          <p:nvPr/>
        </p:nvPicPr>
        <p:blipFill rotWithShape="1">
          <a:blip r:embed="rId6">
            <a:alphaModFix/>
          </a:blip>
          <a:srcRect b="17186" l="22278" r="21163" t="18397"/>
          <a:stretch/>
        </p:blipFill>
        <p:spPr>
          <a:xfrm>
            <a:off x="6609050" y="2328024"/>
            <a:ext cx="2444549" cy="85389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3" name="Google Shape;743;gfd2a2b0a58_0_170"/>
          <p:cNvPicPr preferRelativeResize="0"/>
          <p:nvPr/>
        </p:nvPicPr>
        <p:blipFill rotWithShape="1">
          <a:blip r:embed="rId7">
            <a:alphaModFix/>
          </a:blip>
          <a:srcRect b="29460" l="3307" r="2725" t="27587"/>
          <a:stretch/>
        </p:blipFill>
        <p:spPr>
          <a:xfrm>
            <a:off x="6609050" y="3238193"/>
            <a:ext cx="2444550" cy="58380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44" name="Google Shape;744;gfd2a2b0a58_0_170"/>
          <p:cNvPicPr preferRelativeResize="0"/>
          <p:nvPr/>
        </p:nvPicPr>
        <p:blipFill rotWithShape="1">
          <a:blip r:embed="rId8">
            <a:alphaModFix/>
          </a:blip>
          <a:srcRect b="4102" l="9716" r="12553" t="4322"/>
          <a:stretch/>
        </p:blipFill>
        <p:spPr>
          <a:xfrm>
            <a:off x="6609050" y="3878275"/>
            <a:ext cx="2444550" cy="900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45" name="Google Shape;745;gfd2a2b0a58_0_170"/>
          <p:cNvSpPr txBox="1"/>
          <p:nvPr/>
        </p:nvSpPr>
        <p:spPr>
          <a:xfrm>
            <a:off x="98325" y="101050"/>
            <a:ext cx="6435000" cy="4293600"/>
          </a:xfrm>
          <a:prstGeom prst="rect">
            <a:avLst/>
          </a:prstGeom>
          <a:solidFill>
            <a:srgbClr val="CC850A">
              <a:alpha val="400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6"/>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51" name="Google Shape;751;p16"/>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52" name="Google Shape;752;p16"/>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53" name="Google Shape;753;p16"/>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54" name="Google Shape;754;p16"/>
          <p:cNvCxnSpPr>
            <a:stCxn id="753" idx="3"/>
            <a:endCxn id="75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55" name="Google Shape;755;p16"/>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56" name="Google Shape;756;p16"/>
          <p:cNvCxnSpPr>
            <a:stCxn id="751" idx="3"/>
            <a:endCxn id="75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57" name="Google Shape;757;p16"/>
          <p:cNvCxnSpPr>
            <a:stCxn id="752" idx="3"/>
            <a:endCxn id="75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fb519e94ce_0_54"/>
          <p:cNvSpPr/>
          <p:nvPr/>
        </p:nvSpPr>
        <p:spPr>
          <a:xfrm>
            <a:off x="4511675" y="1470700"/>
            <a:ext cx="4267500" cy="2933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Bytecode</a:t>
            </a:r>
            <a:endParaRPr>
              <a:solidFill>
                <a:schemeClr val="lt1"/>
              </a:solidFill>
            </a:endParaRPr>
          </a:p>
        </p:txBody>
      </p:sp>
      <p:sp>
        <p:nvSpPr>
          <p:cNvPr id="763" name="Google Shape;763;gfb519e94ce_0_54"/>
          <p:cNvSpPr/>
          <p:nvPr/>
        </p:nvSpPr>
        <p:spPr>
          <a:xfrm>
            <a:off x="224325" y="1470700"/>
            <a:ext cx="4267500" cy="293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Source code</a:t>
            </a:r>
            <a:endParaRPr>
              <a:solidFill>
                <a:schemeClr val="lt1"/>
              </a:solidFill>
            </a:endParaRPr>
          </a:p>
        </p:txBody>
      </p:sp>
      <p:sp>
        <p:nvSpPr>
          <p:cNvPr id="764" name="Google Shape;764;gfb519e94ce_0_54"/>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65" name="Google Shape;765;gfb519e94ce_0_54"/>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66" name="Google Shape;766;gfb519e94ce_0_54"/>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67" name="Google Shape;767;gfb519e94ce_0_54"/>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68" name="Google Shape;768;gfb519e94ce_0_54"/>
          <p:cNvCxnSpPr>
            <a:stCxn id="767" idx="3"/>
            <a:endCxn id="766"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69" name="Google Shape;769;gfb519e94ce_0_54"/>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70" name="Google Shape;770;gfb519e94ce_0_54"/>
          <p:cNvCxnSpPr>
            <a:stCxn id="765" idx="3"/>
            <a:endCxn id="767"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71" name="Google Shape;771;gfb519e94ce_0_54"/>
          <p:cNvCxnSpPr>
            <a:stCxn id="766" idx="3"/>
            <a:endCxn id="764"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gfd2a2b0a58_0_211"/>
          <p:cNvPicPr preferRelativeResize="0"/>
          <p:nvPr/>
        </p:nvPicPr>
        <p:blipFill rotWithShape="1">
          <a:blip r:embed="rId3">
            <a:alphaModFix/>
          </a:blip>
          <a:srcRect b="2657" l="0" r="21917" t="0"/>
          <a:stretch/>
        </p:blipFill>
        <p:spPr>
          <a:xfrm>
            <a:off x="98400" y="101050"/>
            <a:ext cx="8955201" cy="1956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77" name="Google Shape;777;gfd2a2b0a58_0_211"/>
          <p:cNvSpPr txBox="1"/>
          <p:nvPr/>
        </p:nvSpPr>
        <p:spPr>
          <a:xfrm>
            <a:off x="98400" y="2303250"/>
            <a:ext cx="8955300" cy="24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The functional tests run against the container</a:t>
            </a:r>
            <a:endParaRPr sz="4200">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None/>
            </a:pPr>
            <a:r>
              <a:rPr lang="en"/>
              <a:t>What’s so </a:t>
            </a:r>
            <a:r>
              <a:rPr lang="en"/>
              <a:t>unique</a:t>
            </a:r>
            <a:r>
              <a:rPr lang="en"/>
              <a:t> about Java version migration?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gfd2a2b0a58_0_202"/>
          <p:cNvPicPr preferRelativeResize="0"/>
          <p:nvPr/>
        </p:nvPicPr>
        <p:blipFill rotWithShape="1">
          <a:blip r:embed="rId3">
            <a:alphaModFix/>
          </a:blip>
          <a:srcRect b="0" l="0" r="12357" t="0"/>
          <a:stretch/>
        </p:blipFill>
        <p:spPr>
          <a:xfrm>
            <a:off x="98400" y="101050"/>
            <a:ext cx="8955200" cy="467732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7"/>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788" name="Google Shape;788;p17"/>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789" name="Google Shape;789;p17"/>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790" name="Google Shape;790;p17"/>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791" name="Google Shape;791;p17"/>
          <p:cNvCxnSpPr>
            <a:stCxn id="790" idx="3"/>
            <a:endCxn id="78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792" name="Google Shape;792;p17"/>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793" name="Google Shape;793;p17"/>
          <p:cNvCxnSpPr>
            <a:stCxn id="788" idx="3"/>
            <a:endCxn id="79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794" name="Google Shape;794;p17"/>
          <p:cNvCxnSpPr>
            <a:stCxn id="789" idx="3"/>
            <a:endCxn id="78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795" name="Google Shape;795;p17"/>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8"/>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01" name="Google Shape;801;p18"/>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02" name="Google Shape;802;p18"/>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03" name="Google Shape;803;p18"/>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04" name="Google Shape;804;p18"/>
          <p:cNvCxnSpPr>
            <a:stCxn id="803" idx="3"/>
            <a:endCxn id="802"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05" name="Google Shape;805;p18"/>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06" name="Google Shape;806;p18"/>
          <p:cNvCxnSpPr>
            <a:stCxn id="801" idx="3"/>
            <a:endCxn id="803"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07" name="Google Shape;807;p18"/>
          <p:cNvCxnSpPr>
            <a:stCxn id="802" idx="3"/>
            <a:endCxn id="800"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08" name="Google Shape;808;p18"/>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cxnSp>
        <p:nvCxnSpPr>
          <p:cNvPr id="809" name="Google Shape;809;p18"/>
          <p:cNvCxnSpPr>
            <a:stCxn id="803" idx="3"/>
            <a:endCxn id="808" idx="1"/>
          </p:cNvCxnSpPr>
          <p:nvPr/>
        </p:nvCxnSpPr>
        <p:spPr>
          <a:xfrm>
            <a:off x="3945858"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10" name="Google Shape;810;p18"/>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fd2a2b0a58_0_187"/>
          <p:cNvSpPr/>
          <p:nvPr/>
        </p:nvSpPr>
        <p:spPr>
          <a:xfrm>
            <a:off x="98400" y="2469575"/>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fd2a2b0a58_0_187"/>
          <p:cNvSpPr/>
          <p:nvPr/>
        </p:nvSpPr>
        <p:spPr>
          <a:xfrm>
            <a:off x="98400" y="101050"/>
            <a:ext cx="8955300" cy="2308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gfd2a2b0a58_0_187"/>
          <p:cNvPicPr preferRelativeResize="0"/>
          <p:nvPr/>
        </p:nvPicPr>
        <p:blipFill rotWithShape="1">
          <a:blip r:embed="rId3">
            <a:alphaModFix/>
          </a:blip>
          <a:srcRect b="3179" l="1380" r="0" t="6232"/>
          <a:stretch/>
        </p:blipFill>
        <p:spPr>
          <a:xfrm>
            <a:off x="146025" y="158200"/>
            <a:ext cx="7038375" cy="1742475"/>
          </a:xfrm>
          <a:prstGeom prst="rect">
            <a:avLst/>
          </a:prstGeom>
          <a:noFill/>
          <a:ln>
            <a:noFill/>
          </a:ln>
        </p:spPr>
      </p:pic>
      <p:pic>
        <p:nvPicPr>
          <p:cNvPr id="818" name="Google Shape;818;gfd2a2b0a58_0_187"/>
          <p:cNvPicPr preferRelativeResize="0"/>
          <p:nvPr/>
        </p:nvPicPr>
        <p:blipFill rotWithShape="1">
          <a:blip r:embed="rId4">
            <a:alphaModFix/>
          </a:blip>
          <a:srcRect b="3390" l="0" r="0" t="0"/>
          <a:stretch/>
        </p:blipFill>
        <p:spPr>
          <a:xfrm>
            <a:off x="152400" y="2621800"/>
            <a:ext cx="8839200" cy="1742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9"/>
          <p:cNvSpPr/>
          <p:nvPr/>
        </p:nvSpPr>
        <p:spPr>
          <a:xfrm>
            <a:off x="7427015"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24" name="Google Shape;824;p19"/>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25" name="Google Shape;825;p19"/>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26" name="Google Shape;826;p19"/>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27" name="Google Shape;827;p19"/>
          <p:cNvCxnSpPr>
            <a:stCxn id="826" idx="3"/>
            <a:endCxn id="825"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28" name="Google Shape;828;p19"/>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29" name="Google Shape;829;p19"/>
          <p:cNvCxnSpPr>
            <a:stCxn id="824" idx="3"/>
            <a:endCxn id="826"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30" name="Google Shape;830;p19"/>
          <p:cNvCxnSpPr>
            <a:stCxn id="825" idx="3"/>
            <a:endCxn id="823"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31" name="Google Shape;831;p19"/>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32" name="Google Shape;832;p19"/>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33" name="Google Shape;833;p19"/>
          <p:cNvCxnSpPr>
            <a:stCxn id="824" idx="3"/>
            <a:endCxn id="832"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34" name="Google Shape;834;p19"/>
          <p:cNvCxnSpPr>
            <a:stCxn id="832" idx="3"/>
            <a:endCxn id="831"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sp>
        <p:nvSpPr>
          <p:cNvPr id="835" name="Google Shape;835;p19"/>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gfd2a2b0a58_0_230"/>
          <p:cNvPicPr preferRelativeResize="0"/>
          <p:nvPr/>
        </p:nvPicPr>
        <p:blipFill rotWithShape="1">
          <a:blip r:embed="rId3">
            <a:alphaModFix/>
          </a:blip>
          <a:srcRect b="0" l="0" r="21327" t="0"/>
          <a:stretch/>
        </p:blipFill>
        <p:spPr>
          <a:xfrm>
            <a:off x="94400" y="1949450"/>
            <a:ext cx="8955203" cy="1995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841" name="Google Shape;841;gfd2a2b0a58_0_230"/>
          <p:cNvPicPr preferRelativeResize="0"/>
          <p:nvPr/>
        </p:nvPicPr>
        <p:blipFill>
          <a:blip r:embed="rId4">
            <a:alphaModFix/>
          </a:blip>
          <a:stretch>
            <a:fillRect/>
          </a:stretch>
        </p:blipFill>
        <p:spPr>
          <a:xfrm>
            <a:off x="98400" y="101050"/>
            <a:ext cx="8955201" cy="173558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42" name="Google Shape;842;gfd2a2b0a58_0_230"/>
          <p:cNvSpPr txBox="1"/>
          <p:nvPr/>
        </p:nvSpPr>
        <p:spPr>
          <a:xfrm>
            <a:off x="94400" y="4057650"/>
            <a:ext cx="89553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Courier New"/>
                <a:ea typeface="Courier New"/>
                <a:cs typeface="Courier New"/>
                <a:sym typeface="Courier New"/>
              </a:rPr>
              <a:t>./gradlew build </a:t>
            </a:r>
            <a:r>
              <a:rPr b="1" lang="en" sz="2600">
                <a:solidFill>
                  <a:schemeClr val="accent2"/>
                </a:solidFill>
                <a:latin typeface="Courier New"/>
                <a:ea typeface="Courier New"/>
                <a:cs typeface="Courier New"/>
                <a:sym typeface="Courier New"/>
              </a:rPr>
              <a:t>-Dapp.new.java.version=true</a:t>
            </a:r>
            <a:endParaRPr b="1" sz="2600">
              <a:solidFill>
                <a:schemeClr val="accent2"/>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0"/>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48" name="Google Shape;848;p20"/>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49" name="Google Shape;849;p20"/>
          <p:cNvSpPr/>
          <p:nvPr/>
        </p:nvSpPr>
        <p:spPr>
          <a:xfrm>
            <a:off x="5054936"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0" name="Google Shape;850;p20"/>
          <p:cNvSpPr/>
          <p:nvPr/>
        </p:nvSpPr>
        <p:spPr>
          <a:xfrm>
            <a:off x="2682858"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1" name="Google Shape;851;p20"/>
          <p:cNvCxnSpPr>
            <a:stCxn id="850" idx="3"/>
            <a:endCxn id="84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52" name="Google Shape;852;p20"/>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53" name="Google Shape;853;p20"/>
          <p:cNvCxnSpPr>
            <a:stCxn id="848" idx="3"/>
            <a:endCxn id="85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54" name="Google Shape;854;p20"/>
          <p:cNvSpPr/>
          <p:nvPr/>
        </p:nvSpPr>
        <p:spPr>
          <a:xfrm>
            <a:off x="5054936"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55" name="Google Shape;855;p20"/>
          <p:cNvSpPr/>
          <p:nvPr/>
        </p:nvSpPr>
        <p:spPr>
          <a:xfrm>
            <a:off x="2682858" y="28365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56" name="Google Shape;856;p20"/>
          <p:cNvCxnSpPr>
            <a:stCxn id="848" idx="3"/>
            <a:endCxn id="855" idx="1"/>
          </p:cNvCxnSpPr>
          <p:nvPr/>
        </p:nvCxnSpPr>
        <p:spPr>
          <a:xfrm>
            <a:off x="1573780" y="1945217"/>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cxnSp>
        <p:nvCxnSpPr>
          <p:cNvPr id="857" name="Google Shape;857;p20"/>
          <p:cNvCxnSpPr>
            <a:stCxn id="855" idx="3"/>
            <a:endCxn id="854" idx="1"/>
          </p:cNvCxnSpPr>
          <p:nvPr/>
        </p:nvCxnSpPr>
        <p:spPr>
          <a:xfrm>
            <a:off x="3945858" y="3151234"/>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58" name="Google Shape;858;p20"/>
          <p:cNvCxnSpPr>
            <a:stCxn id="854" idx="3"/>
            <a:endCxn id="847" idx="1"/>
          </p:cNvCxnSpPr>
          <p:nvPr/>
        </p:nvCxnSpPr>
        <p:spPr>
          <a:xfrm flipH="1" rot="10800000">
            <a:off x="6317936" y="1945234"/>
            <a:ext cx="1109100" cy="1206000"/>
          </a:xfrm>
          <a:prstGeom prst="curvedConnector3">
            <a:avLst>
              <a:gd fmla="val 50000" name="adj1"/>
            </a:avLst>
          </a:prstGeom>
          <a:noFill/>
          <a:ln cap="flat" cmpd="sng" w="9525">
            <a:solidFill>
              <a:srgbClr val="003C4E"/>
            </a:solidFill>
            <a:prstDash val="solid"/>
            <a:round/>
            <a:headEnd len="sm" w="sm" type="none"/>
            <a:tailEnd len="med" w="med" type="triangle"/>
          </a:ln>
        </p:spPr>
      </p:cxnSp>
      <p:sp>
        <p:nvSpPr>
          <p:cNvPr id="859" name="Google Shape;859;p20"/>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1"/>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65" name="Google Shape;865;p21"/>
          <p:cNvSpPr/>
          <p:nvPr/>
        </p:nvSpPr>
        <p:spPr>
          <a:xfrm>
            <a:off x="310780" y="1630517"/>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66" name="Google Shape;866;p21"/>
          <p:cNvSpPr/>
          <p:nvPr/>
        </p:nvSpPr>
        <p:spPr>
          <a:xfrm>
            <a:off x="310780" y="169134"/>
            <a:ext cx="1263000" cy="62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8</a:t>
            </a:r>
            <a:endParaRPr b="0" i="0" sz="1400" u="none" cap="none" strike="noStrike">
              <a:solidFill>
                <a:schemeClr val="lt1"/>
              </a:solidFill>
              <a:latin typeface="Arial"/>
              <a:ea typeface="Arial"/>
              <a:cs typeface="Arial"/>
              <a:sym typeface="Arial"/>
            </a:endParaRPr>
          </a:p>
        </p:txBody>
      </p:sp>
      <p:cxnSp>
        <p:nvCxnSpPr>
          <p:cNvPr id="867" name="Google Shape;867;p21"/>
          <p:cNvCxnSpPr>
            <a:stCxn id="868" idx="3"/>
            <a:endCxn id="869" idx="1"/>
          </p:cNvCxnSpPr>
          <p:nvPr/>
        </p:nvCxnSpPr>
        <p:spPr>
          <a:xfrm>
            <a:off x="3945858" y="1945217"/>
            <a:ext cx="1109100" cy="0"/>
          </a:xfrm>
          <a:prstGeom prst="straightConnector1">
            <a:avLst/>
          </a:prstGeom>
          <a:noFill/>
          <a:ln cap="flat" cmpd="sng" w="9525">
            <a:solidFill>
              <a:srgbClr val="003C4E"/>
            </a:solidFill>
            <a:prstDash val="solid"/>
            <a:round/>
            <a:headEnd len="sm" w="sm" type="none"/>
            <a:tailEnd len="med" w="med" type="triangle"/>
          </a:ln>
        </p:spPr>
      </p:cxnSp>
      <p:sp>
        <p:nvSpPr>
          <p:cNvPr id="870" name="Google Shape;870;p21"/>
          <p:cNvSpPr/>
          <p:nvPr/>
        </p:nvSpPr>
        <p:spPr>
          <a:xfrm>
            <a:off x="1769146"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sp>
        <p:nvSpPr>
          <p:cNvPr id="869" name="Google Shape;869;p21"/>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68" name="Google Shape;868;p21"/>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71" name="Google Shape;871;p21"/>
          <p:cNvCxnSpPr>
            <a:endCxn id="868" idx="1"/>
          </p:cNvCxnSpPr>
          <p:nvPr/>
        </p:nvCxnSpPr>
        <p:spPr>
          <a:xfrm>
            <a:off x="1573758"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72" name="Google Shape;872;p21"/>
          <p:cNvCxnSpPr>
            <a:stCxn id="869" idx="3"/>
            <a:endCxn id="864" idx="1"/>
          </p:cNvCxnSpPr>
          <p:nvPr/>
        </p:nvCxnSpPr>
        <p:spPr>
          <a:xfrm>
            <a:off x="6317936" y="1945217"/>
            <a:ext cx="1109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3"/>
          <p:cNvSpPr/>
          <p:nvPr/>
        </p:nvSpPr>
        <p:spPr>
          <a:xfrm>
            <a:off x="7427015"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Production</a:t>
            </a:r>
            <a:endParaRPr b="0" i="0" sz="1400" u="none" cap="none" strike="noStrike">
              <a:solidFill>
                <a:schemeClr val="lt1"/>
              </a:solidFill>
              <a:latin typeface="Arial"/>
              <a:ea typeface="Arial"/>
              <a:cs typeface="Arial"/>
              <a:sym typeface="Arial"/>
            </a:endParaRPr>
          </a:p>
        </p:txBody>
      </p:sp>
      <p:sp>
        <p:nvSpPr>
          <p:cNvPr id="878" name="Google Shape;878;p23"/>
          <p:cNvSpPr/>
          <p:nvPr/>
        </p:nvSpPr>
        <p:spPr>
          <a:xfrm>
            <a:off x="310780"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Development</a:t>
            </a:r>
            <a:endParaRPr b="0" i="0" sz="1400" u="none" cap="none" strike="noStrike">
              <a:solidFill>
                <a:schemeClr val="lt1"/>
              </a:solidFill>
              <a:latin typeface="Arial"/>
              <a:ea typeface="Arial"/>
              <a:cs typeface="Arial"/>
              <a:sym typeface="Arial"/>
            </a:endParaRPr>
          </a:p>
        </p:txBody>
      </p:sp>
      <p:sp>
        <p:nvSpPr>
          <p:cNvPr id="879" name="Google Shape;879;p23"/>
          <p:cNvSpPr/>
          <p:nvPr/>
        </p:nvSpPr>
        <p:spPr>
          <a:xfrm>
            <a:off x="5054936"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Functional Tests</a:t>
            </a:r>
            <a:endParaRPr b="0" i="0" sz="1400" u="none" cap="none" strike="noStrike">
              <a:solidFill>
                <a:schemeClr val="lt1"/>
              </a:solidFill>
              <a:latin typeface="Arial"/>
              <a:ea typeface="Arial"/>
              <a:cs typeface="Arial"/>
              <a:sym typeface="Arial"/>
            </a:endParaRPr>
          </a:p>
        </p:txBody>
      </p:sp>
      <p:sp>
        <p:nvSpPr>
          <p:cNvPr id="880" name="Google Shape;880;p23"/>
          <p:cNvSpPr/>
          <p:nvPr/>
        </p:nvSpPr>
        <p:spPr>
          <a:xfrm>
            <a:off x="2682858" y="1630517"/>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Unit and Integration Tests</a:t>
            </a:r>
            <a:endParaRPr b="0" i="0" sz="1400" u="none" cap="none" strike="noStrike">
              <a:solidFill>
                <a:schemeClr val="lt1"/>
              </a:solidFill>
              <a:latin typeface="Arial"/>
              <a:ea typeface="Arial"/>
              <a:cs typeface="Arial"/>
              <a:sym typeface="Arial"/>
            </a:endParaRPr>
          </a:p>
        </p:txBody>
      </p:sp>
      <p:cxnSp>
        <p:nvCxnSpPr>
          <p:cNvPr id="881" name="Google Shape;881;p23"/>
          <p:cNvCxnSpPr>
            <a:stCxn id="880" idx="3"/>
            <a:endCxn id="879" idx="1"/>
          </p:cNvCxnSpPr>
          <p:nvPr/>
        </p:nvCxnSpPr>
        <p:spPr>
          <a:xfrm>
            <a:off x="3945858" y="1945217"/>
            <a:ext cx="1109100" cy="0"/>
          </a:xfrm>
          <a:prstGeom prst="straightConnector1">
            <a:avLst/>
          </a:prstGeom>
          <a:noFill/>
          <a:ln cap="flat" cmpd="sng" w="9525">
            <a:solidFill>
              <a:schemeClr val="dk2"/>
            </a:solidFill>
            <a:prstDash val="solid"/>
            <a:round/>
            <a:headEnd len="sm" w="sm" type="none"/>
            <a:tailEnd len="med" w="med" type="triangle"/>
          </a:ln>
        </p:spPr>
      </p:cxnSp>
      <p:sp>
        <p:nvSpPr>
          <p:cNvPr id="882" name="Google Shape;882;p23"/>
          <p:cNvSpPr/>
          <p:nvPr/>
        </p:nvSpPr>
        <p:spPr>
          <a:xfrm>
            <a:off x="310780" y="169134"/>
            <a:ext cx="1263000" cy="62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Java 11</a:t>
            </a:r>
            <a:endParaRPr b="0" i="0" sz="1400" u="none" cap="none" strike="noStrike">
              <a:solidFill>
                <a:schemeClr val="lt1"/>
              </a:solidFill>
              <a:latin typeface="Arial"/>
              <a:ea typeface="Arial"/>
              <a:cs typeface="Arial"/>
              <a:sym typeface="Arial"/>
            </a:endParaRPr>
          </a:p>
        </p:txBody>
      </p:sp>
      <p:cxnSp>
        <p:nvCxnSpPr>
          <p:cNvPr id="883" name="Google Shape;883;p23"/>
          <p:cNvCxnSpPr>
            <a:stCxn id="878" idx="3"/>
            <a:endCxn id="880" idx="1"/>
          </p:cNvCxnSpPr>
          <p:nvPr/>
        </p:nvCxnSpPr>
        <p:spPr>
          <a:xfrm>
            <a:off x="1573780" y="1945217"/>
            <a:ext cx="1109100" cy="0"/>
          </a:xfrm>
          <a:prstGeom prst="straightConnector1">
            <a:avLst/>
          </a:prstGeom>
          <a:noFill/>
          <a:ln cap="flat" cmpd="sng" w="9525">
            <a:solidFill>
              <a:srgbClr val="003C4E"/>
            </a:solidFill>
            <a:prstDash val="solid"/>
            <a:round/>
            <a:headEnd len="sm" w="sm" type="none"/>
            <a:tailEnd len="med" w="med" type="triangle"/>
          </a:ln>
        </p:spPr>
      </p:cxnSp>
      <p:cxnSp>
        <p:nvCxnSpPr>
          <p:cNvPr id="884" name="Google Shape;884;p23"/>
          <p:cNvCxnSpPr>
            <a:stCxn id="879" idx="3"/>
            <a:endCxn id="877" idx="1"/>
          </p:cNvCxnSpPr>
          <p:nvPr/>
        </p:nvCxnSpPr>
        <p:spPr>
          <a:xfrm>
            <a:off x="6317936" y="1945217"/>
            <a:ext cx="1109100" cy="0"/>
          </a:xfrm>
          <a:prstGeom prst="straightConnector1">
            <a:avLst/>
          </a:prstGeom>
          <a:noFill/>
          <a:ln cap="flat" cmpd="sng" w="9525">
            <a:solidFill>
              <a:srgbClr val="003C4E"/>
            </a:solidFill>
            <a:prstDash val="solid"/>
            <a:round/>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gfd2a2b0a58_0_242"/>
          <p:cNvPicPr preferRelativeResize="0"/>
          <p:nvPr/>
        </p:nvPicPr>
        <p:blipFill>
          <a:blip r:embed="rId3">
            <a:alphaModFix/>
          </a:blip>
          <a:stretch>
            <a:fillRect/>
          </a:stretch>
        </p:blipFill>
        <p:spPr>
          <a:xfrm>
            <a:off x="98400" y="101050"/>
            <a:ext cx="8955201" cy="16783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890" name="Google Shape;890;gfd2a2b0a58_0_242"/>
          <p:cNvSpPr txBox="1"/>
          <p:nvPr/>
        </p:nvSpPr>
        <p:spPr>
          <a:xfrm>
            <a:off x="98400" y="1885950"/>
            <a:ext cx="8955300" cy="28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Inter"/>
                <a:ea typeface="Inter"/>
                <a:cs typeface="Inter"/>
                <a:sym typeface="Inter"/>
              </a:rPr>
              <a:t>No need to have this </a:t>
            </a:r>
            <a:r>
              <a:rPr lang="en" sz="4200">
                <a:latin typeface="Inter"/>
                <a:ea typeface="Inter"/>
                <a:cs typeface="Inter"/>
                <a:sym typeface="Inter"/>
              </a:rPr>
              <a:t>parameterized,</a:t>
            </a:r>
            <a:r>
              <a:rPr lang="en" sz="4200">
                <a:latin typeface="Inter"/>
                <a:ea typeface="Inter"/>
                <a:cs typeface="Inter"/>
                <a:sym typeface="Inter"/>
              </a:rPr>
              <a:t> once the whole pipeline is switched to the same version of Java</a:t>
            </a:r>
            <a:endParaRPr sz="42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txBox="1"/>
          <p:nvPr/>
        </p:nvSpPr>
        <p:spPr>
          <a:xfrm>
            <a:off x="1066287" y="2156251"/>
            <a:ext cx="261962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1 feature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fb519e94ce_0_36"/>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896" name="Google Shape;896;gfb519e94ce_0_36"/>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Albert Attard</a:t>
            </a:r>
            <a:endParaRPr/>
          </a:p>
          <a:p>
            <a:pPr indent="0" lvl="0" marL="0" rtl="0" algn="l">
              <a:spcBef>
                <a:spcPts val="0"/>
              </a:spcBef>
              <a:spcAft>
                <a:spcPts val="0"/>
              </a:spcAft>
              <a:buNone/>
            </a:pPr>
            <a:r>
              <a:rPr lang="en"/>
              <a:t>albert.attard@thoughtworks.com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4"/>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4"/>
          <p:cNvSpPr txBox="1"/>
          <p:nvPr/>
        </p:nvSpPr>
        <p:spPr>
          <a:xfrm>
            <a:off x="1066287" y="2156251"/>
            <a:ext cx="29274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800" u="none" cap="none" strike="noStrike">
                <a:solidFill>
                  <a:srgbClr val="000000"/>
                </a:solidFill>
                <a:latin typeface="Arial"/>
                <a:ea typeface="Arial"/>
                <a:cs typeface="Arial"/>
                <a:sym typeface="Arial"/>
              </a:rPr>
              <a:t>2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5"/>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5"/>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6"/>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6"/>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6"/>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p:nvPr/>
        </p:nvSpPr>
        <p:spPr>
          <a:xfrm>
            <a:off x="1066287" y="3842403"/>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9" name="Google Shape;129;p7"/>
          <p:cNvSpPr/>
          <p:nvPr/>
        </p:nvSpPr>
        <p:spPr>
          <a:xfrm>
            <a:off x="1500463"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7"/>
          <p:cNvSpPr/>
          <p:nvPr/>
        </p:nvSpPr>
        <p:spPr>
          <a:xfrm>
            <a:off x="1066287"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7"/>
          <p:cNvSpPr/>
          <p:nvPr/>
        </p:nvSpPr>
        <p:spPr>
          <a:xfrm>
            <a:off x="1500463" y="342138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7"/>
          <p:cNvSpPr/>
          <p:nvPr/>
        </p:nvSpPr>
        <p:spPr>
          <a:xfrm>
            <a:off x="1934639" y="3842402"/>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7"/>
          <p:cNvSpPr/>
          <p:nvPr/>
        </p:nvSpPr>
        <p:spPr>
          <a:xfrm>
            <a:off x="2368815"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7"/>
          <p:cNvSpPr/>
          <p:nvPr/>
        </p:nvSpPr>
        <p:spPr>
          <a:xfrm>
            <a:off x="1934639"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7"/>
          <p:cNvSpPr/>
          <p:nvPr/>
        </p:nvSpPr>
        <p:spPr>
          <a:xfrm>
            <a:off x="2368815" y="342138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7"/>
          <p:cNvSpPr/>
          <p:nvPr/>
        </p:nvSpPr>
        <p:spPr>
          <a:xfrm>
            <a:off x="1066287" y="2999957"/>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1500463" y="2999956"/>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7"/>
          <p:cNvSpPr/>
          <p:nvPr/>
        </p:nvSpPr>
        <p:spPr>
          <a:xfrm>
            <a:off x="2368815" y="2999955"/>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7"/>
          <p:cNvSpPr/>
          <p:nvPr/>
        </p:nvSpPr>
        <p:spPr>
          <a:xfrm>
            <a:off x="2802991" y="3842401"/>
            <a:ext cx="434176" cy="421019"/>
          </a:xfrm>
          <a:prstGeom prst="rect">
            <a:avLst/>
          </a:prstGeom>
          <a:solidFill>
            <a:schemeClr val="accent1"/>
          </a:solidFill>
          <a:ln cap="flat" cmpd="sng" w="25400">
            <a:solidFill>
              <a:srgbClr val="002C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